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1485" r:id="rId2"/>
    <p:sldId id="1441" r:id="rId3"/>
    <p:sldId id="1442" r:id="rId4"/>
    <p:sldId id="1396" r:id="rId5"/>
    <p:sldId id="1444" r:id="rId6"/>
    <p:sldId id="1445" r:id="rId7"/>
    <p:sldId id="1446" r:id="rId8"/>
    <p:sldId id="1447" r:id="rId9"/>
    <p:sldId id="1479" r:id="rId10"/>
    <p:sldId id="1449" r:id="rId11"/>
    <p:sldId id="1484" r:id="rId12"/>
    <p:sldId id="1395" r:id="rId13"/>
    <p:sldId id="1397" r:id="rId14"/>
    <p:sldId id="1451" r:id="rId15"/>
    <p:sldId id="1452" r:id="rId16"/>
    <p:sldId id="1453" r:id="rId17"/>
    <p:sldId id="1454" r:id="rId18"/>
    <p:sldId id="1480" r:id="rId19"/>
    <p:sldId id="1399" r:id="rId20"/>
    <p:sldId id="1456" r:id="rId21"/>
    <p:sldId id="1457" r:id="rId22"/>
    <p:sldId id="1459" r:id="rId23"/>
    <p:sldId id="1460" r:id="rId24"/>
    <p:sldId id="1400" r:id="rId25"/>
    <p:sldId id="1462" r:id="rId26"/>
    <p:sldId id="1481" r:id="rId27"/>
    <p:sldId id="1478" r:id="rId28"/>
    <p:sldId id="1464" r:id="rId29"/>
    <p:sldId id="1465" r:id="rId30"/>
    <p:sldId id="1466" r:id="rId31"/>
    <p:sldId id="1483" r:id="rId32"/>
    <p:sldId id="1474" r:id="rId33"/>
    <p:sldId id="1402" r:id="rId34"/>
    <p:sldId id="1403" r:id="rId35"/>
  </p:sldIdLst>
  <p:sldSz cx="9144000" cy="6858000" type="screen4x3"/>
  <p:notesSz cx="6934200" cy="92837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46AB7"/>
    <a:srgbClr val="F27900"/>
    <a:srgbClr val="EFA881"/>
    <a:srgbClr val="FF9F3F"/>
    <a:srgbClr val="EE7700"/>
    <a:srgbClr val="339933"/>
    <a:srgbClr val="333333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6" autoAdjust="0"/>
    <p:restoredTop sz="80401" autoAdjust="0"/>
  </p:normalViewPr>
  <p:slideViewPr>
    <p:cSldViewPr>
      <p:cViewPr>
        <p:scale>
          <a:sx n="70" d="100"/>
          <a:sy n="70" d="100"/>
        </p:scale>
        <p:origin x="-18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604"/>
    </p:cViewPr>
  </p:sorterViewPr>
  <p:notesViewPr>
    <p:cSldViewPr>
      <p:cViewPr>
        <p:scale>
          <a:sx n="100" d="100"/>
          <a:sy n="100" d="100"/>
        </p:scale>
        <p:origin x="-2088" y="-72"/>
      </p:cViewPr>
      <p:guideLst>
        <p:guide orient="horz" pos="2924"/>
        <p:guide pos="2184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09D021C8-A12F-49F5-A5C6-9E5525EA60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25" y="63500"/>
            <a:ext cx="6584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ctr" anchorCtr="1" compatLnSpc="1">
            <a:prstTxWarp prst="textNoShape">
              <a:avLst/>
            </a:prstTxWarp>
          </a:bodyPr>
          <a:lstStyle>
            <a:lvl1pPr algn="ctr" defTabSz="927100" eaLnBrk="1" hangingPunct="1">
              <a:defRPr sz="1000" b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Human Resources Management 12e</a:t>
            </a:r>
            <a:br>
              <a:rPr lang="en-US"/>
            </a:br>
            <a:r>
              <a:rPr lang="en-US"/>
              <a:t>Gary Dessler</a:t>
            </a:r>
          </a:p>
        </p:txBody>
      </p:sp>
      <p:sp>
        <p:nvSpPr>
          <p:cNvPr id="3075" name="Rectangle 9"/>
          <p:cNvSpPr>
            <a:spLocks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b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b="1"/>
            </a:lvl1pPr>
          </a:lstStyle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0D394559-E456-42FC-A32B-1628FE7B6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indent="225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7171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7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9651B9F7-8EFF-4233-A65D-5C5F31CFCAA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3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2662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2662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8F0158BD-61AC-4709-BB79-39B2AA57FED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62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3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As </a:t>
            </a:r>
            <a:r>
              <a:rPr lang="en-US" altLang="en-US" b="1" smtClean="0">
                <a:latin typeface="Arial" charset="0"/>
              </a:rPr>
              <a:t>Table 8-1</a:t>
            </a:r>
            <a:r>
              <a:rPr lang="en-US" altLang="en-US" smtClean="0">
                <a:latin typeface="Arial" charset="0"/>
              </a:rPr>
              <a:t> illustrates, the task analysis record form consolidates six types of information regarding required tasks and skills that is helpful for determining training requirements.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2867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2867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287ED002-E702-48A0-BE48-9BE7B6EA458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0E8F025E-D377-4B8C-A662-AA58DEED73B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5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32771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3277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CEDDCBB5-9668-406C-B493-BFAE71391C6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73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34819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3482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4B0A9692-3A00-4D55-A5FE-1CCDF97BA31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4821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3686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3686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9391440E-E7E9-4EC0-83CA-75E644A687D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869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3891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3891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4F2A7F28-EBD8-4952-8154-BE4764CAF67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891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4096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4096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F36D9AB4-65EA-4342-9AAB-234F51B3924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6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43011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4301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1808CB79-381A-4432-849F-F14141FCF0D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3013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45059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4506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3888DC02-DD19-4BC7-9356-A7501D46456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061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9219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922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2B16EB41-8E82-48D5-9A3D-A030CDDFADC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21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4710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4710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16E4C9EB-DA29-4EED-A1A9-01E152E087F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7109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4915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4915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2DB8F284-8C0F-4AEC-BECF-7715130FA2D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9157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5120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120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B82332B7-1073-4CA3-BA4B-91F510F8688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53251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325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BA852D0E-F0D1-488D-B792-B83FB861312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3253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55299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530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31DF0609-C204-4BE4-B148-96C75CE768A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5301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3038" indent="-173038"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5734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734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3D2EB48B-F6F9-475F-B5E5-9B1ACF1482A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7349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5939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939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2E515EA3-2E31-451A-8B4E-DA274D0D867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9397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6144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144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D8695531-F756-4C7D-BEA5-91ABEFFF607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1445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63491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349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1AFE941A-A322-41A6-9BA8-0ABAD626DC4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3493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65539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554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C3A73858-8B20-4446-95A9-499340A3CCB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5541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1126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26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C7F3CFF2-9B68-4034-93EA-E2F92E687F6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7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A supervisor could use an orientation checklist such as Figure 8-1 to explain to a new employee the organization and workings of the department.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6758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758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B88973DB-DB54-4711-8BCB-0A035060C14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7589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6963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963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2B266676-4E9E-4175-AD91-959B1086083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963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Figure 8-7</a:t>
            </a:r>
            <a:r>
              <a:rPr lang="en-US" altLang="en-US" smtClean="0">
                <a:latin typeface="Arial" charset="0"/>
              </a:rPr>
              <a:t> illustrates the assessment of a training program’s effects by a series of measures taken before and after the training program.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7168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68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BA3515BB-5B02-40AA-8649-E41345503DF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168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Figure 8-8</a:t>
            </a:r>
            <a:r>
              <a:rPr lang="en-US" altLang="en-US" smtClean="0">
                <a:latin typeface="Arial" charset="0"/>
              </a:rPr>
              <a:t> presents one page from a sample evaluation questionnaire for assessing trainees’ reactions to training.</a:t>
            </a:r>
          </a:p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331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66F67A31-9A4E-46C7-A00B-0B73D673882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7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536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E91196CC-4D4D-4689-8531-4DF5748FD5B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5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3038" indent="-173038"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17411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741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11EC4239-3B7E-4EB7-A55C-56C956EA554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3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19459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946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8D268234-AC26-4AEF-9C66-A1C6FB84C9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61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21507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2150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E0FB6F4F-C5DF-4CA8-B208-57184237F40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9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Human Resources Management 12e</a:t>
            </a:r>
            <a:br>
              <a:rPr lang="en-US" altLang="en-US" smtClean="0">
                <a:latin typeface="Arial" charset="0"/>
                <a:cs typeface="Tahoma" pitchFamily="34" charset="0"/>
              </a:rPr>
            </a:br>
            <a:r>
              <a:rPr lang="en-US" altLang="en-US" smtClean="0">
                <a:latin typeface="Arial" charset="0"/>
                <a:cs typeface="Tahoma" pitchFamily="34" charset="0"/>
              </a:rPr>
              <a:t>Gary Dessler</a:t>
            </a:r>
          </a:p>
        </p:txBody>
      </p:sp>
      <p:sp>
        <p:nvSpPr>
          <p:cNvPr id="23555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Tahoma" pitchFamily="34" charset="0"/>
              </a:rPr>
              <a:t>Copyright © 2011 Pearson Education, Inc. publishing as Prentice Hall</a:t>
            </a:r>
            <a:endParaRPr lang="en-US" altLang="en-US" sz="1200" b="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2355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/>
              <a:t>8</a:t>
            </a:r>
            <a:r>
              <a:rPr lang="en-US" altLang="en-US">
                <a:cs typeface="Arial" charset="0"/>
              </a:rPr>
              <a:t>–</a:t>
            </a:r>
            <a:fld id="{3E642E11-F3C2-4DA2-90B7-FBDE075657E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7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6"/>
          <p:cNvSpPr txBox="1">
            <a:spLocks noChangeArrowheads="1"/>
          </p:cNvSpPr>
          <p:nvPr userDrawn="1"/>
        </p:nvSpPr>
        <p:spPr bwMode="auto">
          <a:xfrm>
            <a:off x="6491288" y="6469063"/>
            <a:ext cx="2378075" cy="319087"/>
          </a:xfrm>
          <a:prstGeom prst="rect">
            <a:avLst/>
          </a:prstGeom>
          <a:noFill/>
          <a:ln>
            <a:noFill/>
          </a:ln>
          <a:effectLst>
            <a:outerShdw dist="17971" dir="2686744" algn="ctr" rotWithShape="0">
              <a:srgbClr val="000000"/>
            </a:outerShdw>
          </a:effectLst>
        </p:spPr>
        <p:txBody>
          <a:bodyPr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r>
              <a:rPr lang="en-US" altLang="en-US">
                <a:solidFill>
                  <a:schemeClr val="bg1"/>
                </a:solidFill>
              </a:rPr>
              <a:t>PowerPoint Presentation by Charlie Cook</a:t>
            </a: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The University of West Alabama</a:t>
            </a:r>
          </a:p>
        </p:txBody>
      </p:sp>
      <p:sp>
        <p:nvSpPr>
          <p:cNvPr id="3" name="Text Box 207"/>
          <p:cNvSpPr txBox="1">
            <a:spLocks noChangeArrowheads="1"/>
          </p:cNvSpPr>
          <p:nvPr userDrawn="1"/>
        </p:nvSpPr>
        <p:spPr bwMode="auto">
          <a:xfrm>
            <a:off x="5211763" y="2422525"/>
            <a:ext cx="3200400" cy="22145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b="1">
                <a:solidFill>
                  <a:srgbClr val="FFFF99"/>
                </a:solidFill>
              </a:rPr>
              <a:t>Chapter 8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3600">
                <a:solidFill>
                  <a:schemeClr val="bg1"/>
                </a:solidFill>
              </a:rPr>
              <a:t>Training and Developing Employees</a:t>
            </a:r>
          </a:p>
        </p:txBody>
      </p:sp>
      <p:sp>
        <p:nvSpPr>
          <p:cNvPr id="4" name="Text Box 208"/>
          <p:cNvSpPr txBox="1">
            <a:spLocks noChangeArrowheads="1"/>
          </p:cNvSpPr>
          <p:nvPr userDrawn="1"/>
        </p:nvSpPr>
        <p:spPr bwMode="auto">
          <a:xfrm>
            <a:off x="5578475" y="6019800"/>
            <a:ext cx="3249613" cy="2746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</a:rPr>
              <a:t>Part Three  |  Training and Development</a:t>
            </a:r>
          </a:p>
        </p:txBody>
      </p:sp>
      <p:sp>
        <p:nvSpPr>
          <p:cNvPr id="5" name="Rectangle 205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638" y="6469063"/>
            <a:ext cx="2378075" cy="319087"/>
          </a:xfrm>
          <a:ln algn="ctr"/>
          <a:effectLst>
            <a:outerShdw dist="17971" dir="2686744" algn="ctr" rotWithShape="0">
              <a:srgbClr val="000000"/>
            </a:outerShdw>
          </a:effectLst>
        </p:spPr>
        <p:txBody>
          <a:bodyPr lIns="91440" rIns="91440"/>
          <a:lstStyle>
            <a:lvl1pPr>
              <a:spcBef>
                <a:spcPct val="20000"/>
              </a:spcBef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3BB566CA-BBFB-4393-B663-B6DED83A8D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366713"/>
            <a:ext cx="2103437" cy="5895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66713"/>
            <a:ext cx="6157913" cy="5895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9DED65E6-C9A4-4125-896C-CE8DA76450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DC11ECCE-BDA9-4CB7-8879-F14A0EDD6A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CA53C811-2B8A-4466-814A-875165E2B6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463" y="1050925"/>
            <a:ext cx="3975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050925"/>
            <a:ext cx="3975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E29FF322-C2D3-41F0-A958-33CBC59023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08961005-064E-48D7-9F1E-C4AA0C8715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753D34DD-5935-456C-9808-F8B11E9E26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AC2AF9B4-EE87-4A6C-9827-F4FAF864AE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51059566-9DF8-40B4-9510-B788AAB58C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8–</a:t>
            </a:r>
            <a:fld id="{6CD9C991-BB4C-45B8-80DA-DE8FD8F76A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365125" y="366713"/>
            <a:ext cx="8413750" cy="625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050925"/>
            <a:ext cx="8102600" cy="521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1175" y="6354763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b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354763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1">
                <a:cs typeface="Times New Roman" pitchFamily="18" charset="0"/>
              </a:defRPr>
            </a:lvl1pPr>
          </a:lstStyle>
          <a:p>
            <a:r>
              <a:rPr lang="en-US" altLang="en-US"/>
              <a:t>8–</a:t>
            </a:r>
            <a:fld id="{3451B303-A11D-46AF-8FF9-ABD061A52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  <a:ea typeface="Arial Unicode MS" pitchFamily="34" charset="-128"/>
          <a:cs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Char char="•"/>
        <a:defRPr sz="2400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sz="2000">
          <a:solidFill>
            <a:srgbClr val="996633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030288" indent="-290513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sz="2000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366838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8413750" cy="6254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Training and Development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5124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2A0F4B95-FD88-4D78-A432-5857F4BE6640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1AE3AECA-5C6E-4993-B54C-0697934C8A0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3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66713"/>
            <a:ext cx="7286625" cy="625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Analyzing Training Needs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04900" y="1668463"/>
            <a:ext cx="6934200" cy="3224212"/>
            <a:chOff x="696" y="1051"/>
            <a:chExt cx="4368" cy="2031"/>
          </a:xfrm>
        </p:grpSpPr>
        <p:sp>
          <p:nvSpPr>
            <p:cNvPr id="22534" name="AutoShape 10" descr="grayfill01"/>
            <p:cNvSpPr>
              <a:spLocks noChangeArrowheads="1"/>
            </p:cNvSpPr>
            <p:nvPr/>
          </p:nvSpPr>
          <p:spPr bwMode="auto">
            <a:xfrm>
              <a:off x="696" y="2313"/>
              <a:ext cx="1954" cy="75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7620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Task Analysis: </a:t>
              </a:r>
              <a:br>
                <a:rPr lang="en-US" altLang="en-US" sz="2000">
                  <a:latin typeface="Franklin Gothic Medium" pitchFamily="34" charset="0"/>
                </a:rPr>
              </a:br>
              <a:r>
                <a:rPr lang="en-US" altLang="en-US" sz="1800">
                  <a:latin typeface="Franklin Gothic Medium" pitchFamily="34" charset="0"/>
                </a:rPr>
                <a:t>Assessing new employees’ training needs</a:t>
              </a:r>
            </a:p>
          </p:txBody>
        </p:sp>
        <p:sp>
          <p:nvSpPr>
            <p:cNvPr id="22535" name="AutoShape 11" descr="greenfill02"/>
            <p:cNvSpPr>
              <a:spLocks noChangeArrowheads="1"/>
            </p:cNvSpPr>
            <p:nvPr/>
          </p:nvSpPr>
          <p:spPr bwMode="auto">
            <a:xfrm>
              <a:off x="3110" y="2323"/>
              <a:ext cx="1954" cy="75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76200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Performance Analysis: </a:t>
              </a:r>
              <a:r>
                <a:rPr lang="en-US" altLang="en-US" sz="1800">
                  <a:latin typeface="Franklin Gothic Medium" pitchFamily="34" charset="0"/>
                </a:rPr>
                <a:t>Assessing current employees’ training needs</a:t>
              </a:r>
            </a:p>
          </p:txBody>
        </p:sp>
        <p:cxnSp>
          <p:nvCxnSpPr>
            <p:cNvPr id="22536" name="AutoShape 12"/>
            <p:cNvCxnSpPr>
              <a:cxnSpLocks noChangeShapeType="1"/>
              <a:stCxn id="22538" idx="0"/>
              <a:endCxn id="22534" idx="0"/>
            </p:cNvCxnSpPr>
            <p:nvPr/>
          </p:nvCxnSpPr>
          <p:spPr bwMode="auto">
            <a:xfrm flipH="1">
              <a:off x="1673" y="1051"/>
              <a:ext cx="1196" cy="12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2537" name="AutoShape 13"/>
            <p:cNvCxnSpPr>
              <a:cxnSpLocks noChangeShapeType="1"/>
              <a:stCxn id="22538" idx="0"/>
              <a:endCxn id="22535" idx="0"/>
            </p:cNvCxnSpPr>
            <p:nvPr/>
          </p:nvCxnSpPr>
          <p:spPr bwMode="auto">
            <a:xfrm>
              <a:off x="2869" y="1051"/>
              <a:ext cx="1218" cy="12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2538" name="AutoShape 14" descr="brownfill01"/>
            <p:cNvSpPr>
              <a:spLocks noChangeArrowheads="1"/>
            </p:cNvSpPr>
            <p:nvPr/>
          </p:nvSpPr>
          <p:spPr bwMode="auto">
            <a:xfrm>
              <a:off x="1958" y="1075"/>
              <a:ext cx="1822" cy="66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7620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Training Needs Analysis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Analyzing Training Needs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2011 Pearson Education, Inc. publishing as Prentice Hall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7E48794C-8159-49EE-BBCC-29F0157EF7A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5463" y="1050925"/>
            <a:ext cx="7978775" cy="5211763"/>
          </a:xfrm>
          <a:prstGeom prst="rect">
            <a:avLst/>
          </a:prstGeom>
        </p:spPr>
        <p:txBody>
          <a:bodyPr/>
          <a:lstStyle>
            <a:lvl1pPr marL="2222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Char char="•"/>
              <a:defRPr sz="240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254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90000"/>
              <a:buFont typeface="Wingdings" pitchFamily="2" charset="2"/>
              <a:buChar char="Ø"/>
              <a:defRPr sz="20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2pPr>
            <a:lvl3pPr marL="1030288" indent="-290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SzPct val="75000"/>
              <a:buFont typeface="Wingdings" pitchFamily="2" charset="2"/>
              <a:buChar char="v"/>
              <a:defRPr sz="200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3pPr>
            <a:lvl4pPr marL="13668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4pPr>
            <a:lvl5pPr marL="16573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5pPr>
            <a:lvl6pPr marL="2114550" indent="-173038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6pPr>
            <a:lvl7pPr marL="2571750" indent="-173038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7pPr>
            <a:lvl8pPr marL="3028950" indent="-173038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8pPr>
            <a:lvl9pPr marL="3486150" indent="-173038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defRPr/>
            </a:pPr>
            <a:r>
              <a:rPr lang="en-US" sz="2800" kern="0" dirty="0"/>
              <a:t>Organizational analysis</a:t>
            </a:r>
          </a:p>
          <a:p>
            <a:pPr marL="688975" lvl="1" indent="-285750" eaLnBrk="1" hangingPunct="1">
              <a:spcBef>
                <a:spcPct val="50000"/>
              </a:spcBef>
              <a:defRPr/>
            </a:pPr>
            <a:r>
              <a:rPr lang="en-US" sz="2200" kern="0" dirty="0">
                <a:solidFill>
                  <a:schemeClr val="tx1"/>
                </a:solidFill>
              </a:rPr>
              <a:t>To align training with business strategy and to ensure there are resources and managerial support for training.</a:t>
            </a:r>
            <a:endParaRPr lang="en-US" sz="2200" kern="0" dirty="0"/>
          </a:p>
          <a:p>
            <a:pPr marL="285750" indent="-285750" eaLnBrk="1" hangingPunct="1">
              <a:spcBef>
                <a:spcPct val="50000"/>
              </a:spcBef>
              <a:defRPr/>
            </a:pPr>
            <a:r>
              <a:rPr lang="en-US" sz="2800" kern="0" dirty="0"/>
              <a:t>Task analysis</a:t>
            </a:r>
          </a:p>
          <a:p>
            <a:pPr marL="688975" lvl="1" indent="-285750" eaLnBrk="1" hangingPunct="1">
              <a:spcBef>
                <a:spcPct val="50000"/>
              </a:spcBef>
              <a:defRPr/>
            </a:pPr>
            <a:r>
              <a:rPr lang="en-US" sz="2200" kern="0" dirty="0">
                <a:solidFill>
                  <a:schemeClr val="tx1"/>
                </a:solidFill>
              </a:rPr>
              <a:t>To identify the important work-related tasks and knowledge, skills, behaviors, abilities (KSBAs); determine if the content and activities are consistent with trainee on-the-job experience;  and to develop measurable and relevant content, objectives and methods.</a:t>
            </a:r>
            <a:endParaRPr lang="en-US" sz="2200" kern="0" dirty="0"/>
          </a:p>
          <a:p>
            <a:pPr marL="285750" indent="-285750" eaLnBrk="1" hangingPunct="1">
              <a:spcBef>
                <a:spcPct val="50000"/>
              </a:spcBef>
              <a:defRPr/>
            </a:pPr>
            <a:r>
              <a:rPr lang="en-US" sz="2800" kern="0" dirty="0"/>
              <a:t>Person analysis</a:t>
            </a:r>
          </a:p>
          <a:p>
            <a:pPr marL="688975" lvl="1" indent="-285750" eaLnBrk="1" hangingPunct="1">
              <a:spcBef>
                <a:spcPct val="50000"/>
              </a:spcBef>
              <a:defRPr/>
            </a:pPr>
            <a:r>
              <a:rPr lang="en-US" sz="2200" kern="0" dirty="0">
                <a:solidFill>
                  <a:schemeClr val="tx1"/>
                </a:solidFill>
              </a:rPr>
              <a:t>To ensure that trainees have the basic skills, motivation, prerequisite skills or confidence</a:t>
            </a:r>
            <a:r>
              <a:rPr lang="en-US" sz="2200" kern="0" dirty="0"/>
              <a:t>.</a:t>
            </a:r>
          </a:p>
          <a:p>
            <a:pPr marL="285750" indent="-285750" eaLnBrk="1" hangingPunct="1">
              <a:spcBef>
                <a:spcPct val="50000"/>
              </a:spcBef>
              <a:defRPr/>
            </a:pPr>
            <a:endParaRPr lang="en-US" sz="2800" kern="0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C89FC14C-11FB-4824-99E5-824416C0529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4" name="Text Box 2" descr="Tabletopbar01"/>
          <p:cNvSpPr txBox="1">
            <a:spLocks noChangeArrowheads="1"/>
          </p:cNvSpPr>
          <p:nvPr/>
        </p:nvSpPr>
        <p:spPr bwMode="auto">
          <a:xfrm>
            <a:off x="490538" y="315913"/>
            <a:ext cx="8137525" cy="3397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175">
            <a:solidFill>
              <a:srgbClr val="85D78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6363" indent="-1376363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TABLE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–1</a:t>
            </a:r>
            <a:r>
              <a:rPr lang="en-US" altLang="en-US" sz="1600">
                <a:cs typeface="Arial" charset="0"/>
              </a:rPr>
              <a:t>	Sample Task Analysis Record Form</a:t>
            </a:r>
          </a:p>
        </p:txBody>
      </p:sp>
      <p:pic>
        <p:nvPicPr>
          <p:cNvPr id="25605" name="Picture 3" descr="0801t"/>
          <p:cNvPicPr>
            <a:picLocks noChangeAspect="1" noChangeArrowheads="1"/>
          </p:cNvPicPr>
          <p:nvPr/>
        </p:nvPicPr>
        <p:blipFill>
          <a:blip r:embed="rId4" cstate="print"/>
          <a:srcRect t="864"/>
          <a:stretch>
            <a:fillRect/>
          </a:stretch>
        </p:blipFill>
        <p:spPr bwMode="auto">
          <a:xfrm>
            <a:off x="639763" y="738188"/>
            <a:ext cx="7864475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8E544815-3E05-4FCF-AEF0-DB2DA632F18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652" name="Line 2"/>
          <p:cNvSpPr>
            <a:spLocks noChangeShapeType="1"/>
          </p:cNvSpPr>
          <p:nvPr/>
        </p:nvSpPr>
        <p:spPr bwMode="auto">
          <a:xfrm>
            <a:off x="582613" y="685800"/>
            <a:ext cx="7954962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813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6363" indent="-1376363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–2</a:t>
            </a:r>
            <a:r>
              <a:rPr lang="en-US" altLang="en-US" sz="1600">
                <a:cs typeface="Arial" charset="0"/>
              </a:rPr>
              <a:t>	Example of Competency Model for Human Resource Manager</a:t>
            </a:r>
          </a:p>
        </p:txBody>
      </p:sp>
      <p:pic>
        <p:nvPicPr>
          <p:cNvPr id="27654" name="Picture 4" descr="08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75" y="941388"/>
            <a:ext cx="795337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A2A15A4B-759D-4E53-9B83-59CFD460B8F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3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366713"/>
            <a:ext cx="7851775" cy="9921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/>
              <a:t>Performance Analysis:</a:t>
            </a:r>
            <a:br>
              <a:rPr lang="en-US" sz="2800" dirty="0"/>
            </a:br>
            <a:r>
              <a:rPr lang="en-US" sz="2800" dirty="0"/>
              <a:t>Assessing Current Employees’ Training Needs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39763" y="1600200"/>
            <a:ext cx="7864475" cy="4356100"/>
            <a:chOff x="403" y="1008"/>
            <a:chExt cx="4954" cy="2744"/>
          </a:xfrm>
        </p:grpSpPr>
        <p:cxnSp>
          <p:nvCxnSpPr>
            <p:cNvPr id="29702" name="AutoShape 4"/>
            <p:cNvCxnSpPr>
              <a:cxnSpLocks noChangeShapeType="1"/>
              <a:stCxn id="29718" idx="1"/>
              <a:endCxn id="29706" idx="1"/>
            </p:cNvCxnSpPr>
            <p:nvPr/>
          </p:nvCxnSpPr>
          <p:spPr bwMode="auto">
            <a:xfrm>
              <a:off x="2306" y="1853"/>
              <a:ext cx="1593" cy="11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9703" name="AutoShape 5" descr="grayfill01"/>
            <p:cNvSpPr>
              <a:spLocks noChangeArrowheads="1"/>
            </p:cNvSpPr>
            <p:nvPr/>
          </p:nvSpPr>
          <p:spPr bwMode="auto">
            <a:xfrm>
              <a:off x="3917" y="1399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5715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Performance Appraisals</a:t>
              </a:r>
            </a:p>
          </p:txBody>
        </p:sp>
        <p:sp>
          <p:nvSpPr>
            <p:cNvPr id="29704" name="AutoShape 6" descr="greenfill02"/>
            <p:cNvSpPr>
              <a:spLocks noChangeArrowheads="1"/>
            </p:cNvSpPr>
            <p:nvPr/>
          </p:nvSpPr>
          <p:spPr bwMode="auto">
            <a:xfrm>
              <a:off x="3902" y="1881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57150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Job-Related Performance Data</a:t>
              </a:r>
            </a:p>
          </p:txBody>
        </p:sp>
        <p:sp>
          <p:nvSpPr>
            <p:cNvPr id="29705" name="AutoShape 7" descr="redfill01"/>
            <p:cNvSpPr>
              <a:spLocks noChangeArrowheads="1"/>
            </p:cNvSpPr>
            <p:nvPr/>
          </p:nvSpPr>
          <p:spPr bwMode="auto">
            <a:xfrm>
              <a:off x="3902" y="2348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57150" algn="ctr">
              <a:solidFill>
                <a:srgbClr val="CC66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Observations</a:t>
              </a:r>
            </a:p>
          </p:txBody>
        </p:sp>
        <p:sp>
          <p:nvSpPr>
            <p:cNvPr id="29706" name="AutoShape 8" descr="tanfill01"/>
            <p:cNvSpPr>
              <a:spLocks noChangeArrowheads="1"/>
            </p:cNvSpPr>
            <p:nvPr/>
          </p:nvSpPr>
          <p:spPr bwMode="auto">
            <a:xfrm>
              <a:off x="3917" y="2827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stretch>
                <a:fillRect/>
              </a:stretch>
            </a:blipFill>
            <a:ln w="57150" algn="ctr">
              <a:solidFill>
                <a:srgbClr val="FFDB93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Interviews</a:t>
              </a:r>
            </a:p>
          </p:txBody>
        </p:sp>
        <p:cxnSp>
          <p:nvCxnSpPr>
            <p:cNvPr id="29707" name="AutoShape 9"/>
            <p:cNvCxnSpPr>
              <a:cxnSpLocks noChangeShapeType="1"/>
              <a:stCxn id="29718" idx="2"/>
              <a:endCxn id="29704" idx="1"/>
            </p:cNvCxnSpPr>
            <p:nvPr/>
          </p:nvCxnSpPr>
          <p:spPr bwMode="auto">
            <a:xfrm flipV="1">
              <a:off x="2062" y="2066"/>
              <a:ext cx="1822" cy="1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9708" name="AutoShape 10"/>
            <p:cNvCxnSpPr>
              <a:cxnSpLocks noChangeShapeType="1"/>
              <a:stCxn id="29718" idx="2"/>
              <a:endCxn id="29705" idx="1"/>
            </p:cNvCxnSpPr>
            <p:nvPr/>
          </p:nvCxnSpPr>
          <p:spPr bwMode="auto">
            <a:xfrm>
              <a:off x="2062" y="2186"/>
              <a:ext cx="1822" cy="3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9709" name="AutoShape 11"/>
            <p:cNvCxnSpPr>
              <a:cxnSpLocks noChangeShapeType="1"/>
              <a:stCxn id="29718" idx="3"/>
              <a:endCxn id="29703" idx="1"/>
            </p:cNvCxnSpPr>
            <p:nvPr/>
          </p:nvCxnSpPr>
          <p:spPr bwMode="auto">
            <a:xfrm flipV="1">
              <a:off x="2306" y="1584"/>
              <a:ext cx="1593" cy="9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9710" name="AutoShape 12"/>
            <p:cNvCxnSpPr>
              <a:cxnSpLocks noChangeShapeType="1"/>
              <a:stCxn id="29718" idx="7"/>
              <a:endCxn id="29714" idx="3"/>
            </p:cNvCxnSpPr>
            <p:nvPr/>
          </p:nvCxnSpPr>
          <p:spPr bwMode="auto">
            <a:xfrm flipH="1">
              <a:off x="1861" y="1853"/>
              <a:ext cx="1563" cy="11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9711" name="AutoShape 13" descr="brownfill01"/>
            <p:cNvSpPr>
              <a:spLocks noChangeArrowheads="1"/>
            </p:cNvSpPr>
            <p:nvPr/>
          </p:nvSpPr>
          <p:spPr bwMode="auto">
            <a:xfrm>
              <a:off x="403" y="1386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stretch>
                <a:fillRect/>
              </a:stretch>
            </a:blipFill>
            <a:ln w="5715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Assessment Center Results</a:t>
              </a:r>
            </a:p>
          </p:txBody>
        </p:sp>
        <p:sp>
          <p:nvSpPr>
            <p:cNvPr id="29712" name="AutoShape 14" descr="purplefill01"/>
            <p:cNvSpPr>
              <a:spLocks noChangeArrowheads="1"/>
            </p:cNvSpPr>
            <p:nvPr/>
          </p:nvSpPr>
          <p:spPr bwMode="auto">
            <a:xfrm>
              <a:off x="403" y="1868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stretch>
                <a:fillRect/>
              </a:stretch>
            </a:blipFill>
            <a:ln w="5715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Individual Diaries</a:t>
              </a:r>
            </a:p>
          </p:txBody>
        </p:sp>
        <p:sp>
          <p:nvSpPr>
            <p:cNvPr id="29713" name="AutoShape 15" descr="greenfill01"/>
            <p:cNvSpPr>
              <a:spLocks noChangeArrowheads="1"/>
            </p:cNvSpPr>
            <p:nvPr/>
          </p:nvSpPr>
          <p:spPr bwMode="auto">
            <a:xfrm>
              <a:off x="403" y="2348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9" cstate="print"/>
              <a:srcRect/>
              <a:stretch>
                <a:fillRect/>
              </a:stretch>
            </a:blipFill>
            <a:ln w="57150" algn="ctr">
              <a:solidFill>
                <a:srgbClr val="65CD65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Attitude Surveys</a:t>
              </a:r>
            </a:p>
          </p:txBody>
        </p:sp>
        <p:sp>
          <p:nvSpPr>
            <p:cNvPr id="29714" name="AutoShape 16" descr="bluefill01"/>
            <p:cNvSpPr>
              <a:spLocks noChangeArrowheads="1"/>
            </p:cNvSpPr>
            <p:nvPr/>
          </p:nvSpPr>
          <p:spPr bwMode="auto">
            <a:xfrm>
              <a:off x="403" y="2827"/>
              <a:ext cx="1440" cy="37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10" cstate="print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Tests</a:t>
              </a:r>
            </a:p>
          </p:txBody>
        </p:sp>
        <p:cxnSp>
          <p:nvCxnSpPr>
            <p:cNvPr id="29715" name="AutoShape 17"/>
            <p:cNvCxnSpPr>
              <a:cxnSpLocks noChangeShapeType="1"/>
              <a:stCxn id="29718" idx="5"/>
              <a:endCxn id="29711" idx="3"/>
            </p:cNvCxnSpPr>
            <p:nvPr/>
          </p:nvCxnSpPr>
          <p:spPr bwMode="auto">
            <a:xfrm flipH="1" flipV="1">
              <a:off x="1861" y="1571"/>
              <a:ext cx="1563" cy="9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9716" name="AutoShape 18"/>
            <p:cNvCxnSpPr>
              <a:cxnSpLocks noChangeShapeType="1"/>
              <a:stCxn id="29718" idx="7"/>
              <a:endCxn id="29713" idx="3"/>
            </p:cNvCxnSpPr>
            <p:nvPr/>
          </p:nvCxnSpPr>
          <p:spPr bwMode="auto">
            <a:xfrm flipH="1">
              <a:off x="1861" y="1853"/>
              <a:ext cx="1563" cy="68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9717" name="AutoShape 19"/>
            <p:cNvCxnSpPr>
              <a:cxnSpLocks noChangeShapeType="1"/>
              <a:stCxn id="29718" idx="6"/>
              <a:endCxn id="29712" idx="3"/>
            </p:cNvCxnSpPr>
            <p:nvPr/>
          </p:nvCxnSpPr>
          <p:spPr bwMode="auto">
            <a:xfrm flipH="1" flipV="1">
              <a:off x="1861" y="2053"/>
              <a:ext cx="1807" cy="13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9718" name="Oval 20"/>
            <p:cNvSpPr>
              <a:spLocks noChangeArrowheads="1"/>
            </p:cNvSpPr>
            <p:nvPr/>
          </p:nvSpPr>
          <p:spPr bwMode="auto">
            <a:xfrm>
              <a:off x="2074" y="1732"/>
              <a:ext cx="1582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6B8E"/>
                </a:gs>
              </a:gsLst>
              <a:lin ang="5400000" scaled="1"/>
            </a:gradFill>
            <a:ln w="38100" algn="ctr">
              <a:solidFill>
                <a:srgbClr val="336699"/>
              </a:solidFill>
              <a:round/>
              <a:headEnd/>
              <a:tailEnd/>
            </a:ln>
          </p:spPr>
          <p:txBody>
            <a:bodyPr lIns="0" rIns="0" anchor="ctr" anchorCtr="1"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chemeClr val="bg1"/>
                  </a:solidFill>
                </a:rPr>
                <a:t>Methods </a:t>
              </a:r>
              <a:br>
                <a:rPr lang="en-US" altLang="en-US" sz="1800" b="1">
                  <a:solidFill>
                    <a:schemeClr val="bg1"/>
                  </a:solidFill>
                </a:rPr>
              </a:br>
              <a:r>
                <a:rPr lang="en-US" altLang="en-US" sz="1800" b="1">
                  <a:solidFill>
                    <a:schemeClr val="bg1"/>
                  </a:solidFill>
                </a:rPr>
                <a:t>for Identifying Training Needs</a:t>
              </a:r>
            </a:p>
          </p:txBody>
        </p:sp>
        <p:cxnSp>
          <p:nvCxnSpPr>
            <p:cNvPr id="29719" name="AutoShape 21"/>
            <p:cNvCxnSpPr>
              <a:cxnSpLocks noChangeShapeType="1"/>
              <a:stCxn id="29718" idx="0"/>
              <a:endCxn id="29720" idx="2"/>
            </p:cNvCxnSpPr>
            <p:nvPr/>
          </p:nvCxnSpPr>
          <p:spPr bwMode="auto">
            <a:xfrm flipV="1">
              <a:off x="2865" y="1408"/>
              <a:ext cx="1" cy="3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9720" name="AutoShape 22"/>
            <p:cNvSpPr>
              <a:spLocks noChangeArrowheads="1"/>
            </p:cNvSpPr>
            <p:nvPr/>
          </p:nvSpPr>
          <p:spPr bwMode="auto">
            <a:xfrm>
              <a:off x="2060" y="1008"/>
              <a:ext cx="1612" cy="382"/>
            </a:xfrm>
            <a:prstGeom prst="roundRect">
              <a:avLst>
                <a:gd name="adj" fmla="val 12259"/>
              </a:avLst>
            </a:prstGeom>
            <a:gradFill rotWithShape="1">
              <a:gsLst>
                <a:gs pos="0">
                  <a:srgbClr val="EAD596"/>
                </a:gs>
                <a:gs pos="100000">
                  <a:srgbClr val="CC9900"/>
                </a:gs>
              </a:gsLst>
              <a:lin ang="5400000" scaled="1"/>
            </a:gradFill>
            <a:ln w="57150">
              <a:solidFill>
                <a:srgbClr val="CC9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Specialized Software</a:t>
              </a:r>
            </a:p>
          </p:txBody>
        </p:sp>
        <p:cxnSp>
          <p:nvCxnSpPr>
            <p:cNvPr id="29721" name="AutoShape 23"/>
            <p:cNvCxnSpPr>
              <a:cxnSpLocks noChangeShapeType="1"/>
              <a:stCxn id="29718" idx="4"/>
              <a:endCxn id="29722" idx="0"/>
            </p:cNvCxnSpPr>
            <p:nvPr/>
          </p:nvCxnSpPr>
          <p:spPr bwMode="auto">
            <a:xfrm>
              <a:off x="2865" y="2652"/>
              <a:ext cx="1" cy="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9722" name="AutoShape 24"/>
            <p:cNvSpPr>
              <a:spLocks noChangeArrowheads="1"/>
            </p:cNvSpPr>
            <p:nvPr/>
          </p:nvSpPr>
          <p:spPr bwMode="auto">
            <a:xfrm>
              <a:off x="1901" y="3370"/>
              <a:ext cx="1930" cy="382"/>
            </a:xfrm>
            <a:prstGeom prst="roundRect">
              <a:avLst>
                <a:gd name="adj" fmla="val 12259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3C3C3"/>
                </a:gs>
              </a:gsLst>
              <a:lin ang="5400000" scaled="1"/>
            </a:gradFill>
            <a:ln w="5715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 eaLnBrk="1" hangingPunct="1"/>
              <a:r>
                <a:rPr lang="en-US" altLang="en-US" sz="2000" b="1" i="1">
                  <a:latin typeface="Franklin Gothic Medium" pitchFamily="34" charset="0"/>
                </a:rPr>
                <a:t>Can’t-do or Won’t-do?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1DF4BD26-261C-48D4-B3F2-CF9FF74B143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3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Training Methods</a:t>
            </a:r>
          </a:p>
        </p:txBody>
      </p:sp>
      <p:sp>
        <p:nvSpPr>
          <p:cNvPr id="2739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On-the-Job Training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Apprenticeship Training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Informal Learning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Job Instruction Training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Lectures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Programmed Learning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Audiovisual-Based Training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Vestibule Training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Teletraining and Videoconferencing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Electronic Performance Support Systems (EPSS)</a:t>
            </a:r>
          </a:p>
          <a:p>
            <a:pPr eaLnBrk="1" hangingPunct="1">
              <a:spcBef>
                <a:spcPct val="40000"/>
              </a:spcBef>
              <a:defRPr/>
            </a:pPr>
            <a:endParaRPr lang="en-US" sz="2000" dirty="0"/>
          </a:p>
        </p:txBody>
      </p:sp>
      <p:sp>
        <p:nvSpPr>
          <p:cNvPr id="27392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Computer-Based Training (CBT)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Simulated Learning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Internet-Based Training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000" dirty="0"/>
              <a:t>Learning Portals</a:t>
            </a:r>
          </a:p>
        </p:txBody>
      </p:sp>
      <p:pic>
        <p:nvPicPr>
          <p:cNvPr id="31751" name="Picture 4" descr="PE015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25" y="3327400"/>
            <a:ext cx="358140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3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3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3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3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3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3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3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3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3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3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3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3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3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9203" grpId="0" build="p" bldLvl="3" autoUpdateAnimBg="0"/>
      <p:bldP spid="2739205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1E8CDBFE-702E-4DDC-9FD7-A2B9C9552E8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4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OJT Training Method</a:t>
            </a:r>
          </a:p>
        </p:txBody>
      </p:sp>
      <p:sp>
        <p:nvSpPr>
          <p:cNvPr id="274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050925"/>
            <a:ext cx="5246687" cy="5211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On-the-Job Training (OJT)</a:t>
            </a:r>
          </a:p>
          <a:p>
            <a:pPr lvl="1" eaLnBrk="1" hangingPunct="1">
              <a:defRPr/>
            </a:pPr>
            <a:r>
              <a:rPr lang="en-US" dirty="0"/>
              <a:t>Having a person learn a job</a:t>
            </a:r>
            <a:br>
              <a:rPr lang="en-US" dirty="0"/>
            </a:br>
            <a:r>
              <a:rPr lang="en-US" dirty="0"/>
              <a:t>by actually doing the job.</a:t>
            </a:r>
          </a:p>
          <a:p>
            <a:pPr eaLnBrk="1" hangingPunct="1">
              <a:defRPr/>
            </a:pPr>
            <a:r>
              <a:rPr lang="en-US" dirty="0"/>
              <a:t>Types of On-the-Job Training</a:t>
            </a:r>
          </a:p>
          <a:p>
            <a:pPr lvl="1" eaLnBrk="1" hangingPunct="1">
              <a:defRPr/>
            </a:pPr>
            <a:r>
              <a:rPr lang="en-US" dirty="0"/>
              <a:t>Coaching or understudy</a:t>
            </a:r>
          </a:p>
          <a:p>
            <a:pPr lvl="1" eaLnBrk="1" hangingPunct="1">
              <a:defRPr/>
            </a:pPr>
            <a:r>
              <a:rPr lang="en-US" dirty="0"/>
              <a:t>Job rotation</a:t>
            </a:r>
          </a:p>
          <a:p>
            <a:pPr lvl="1" eaLnBrk="1" hangingPunct="1">
              <a:defRPr/>
            </a:pPr>
            <a:r>
              <a:rPr lang="en-US" dirty="0"/>
              <a:t>Special assignments</a:t>
            </a:r>
          </a:p>
          <a:p>
            <a:pPr eaLnBrk="1" hangingPunct="1">
              <a:defRPr/>
            </a:pPr>
            <a:r>
              <a:rPr lang="en-US" dirty="0"/>
              <a:t>Advantages</a:t>
            </a:r>
          </a:p>
          <a:p>
            <a:pPr lvl="1" eaLnBrk="1" hangingPunct="1">
              <a:defRPr/>
            </a:pPr>
            <a:r>
              <a:rPr lang="en-US" dirty="0"/>
              <a:t>Inexpensive</a:t>
            </a:r>
          </a:p>
          <a:p>
            <a:pPr lvl="1" eaLnBrk="1" hangingPunct="1">
              <a:defRPr/>
            </a:pPr>
            <a:r>
              <a:rPr lang="en-US" dirty="0"/>
              <a:t>Learn by doing</a:t>
            </a:r>
          </a:p>
          <a:p>
            <a:pPr lvl="1" eaLnBrk="1" hangingPunct="1">
              <a:defRPr/>
            </a:pPr>
            <a:r>
              <a:rPr lang="en-US" dirty="0"/>
              <a:t>Immediate feedback</a:t>
            </a:r>
          </a:p>
        </p:txBody>
      </p:sp>
      <p:pic>
        <p:nvPicPr>
          <p:cNvPr id="33798" name="Picture 4" descr="PE0156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38475"/>
            <a:ext cx="403383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92DF8DEA-CD47-422F-A626-D4AB7380E13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4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On-the-Job Training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01863" y="1751013"/>
            <a:ext cx="639762" cy="1044575"/>
            <a:chOff x="576" y="1008"/>
            <a:chExt cx="403" cy="658"/>
          </a:xfrm>
        </p:grpSpPr>
        <p:sp>
          <p:nvSpPr>
            <p:cNvPr id="35860" name="Freeform 4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5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1</a:t>
              </a:r>
            </a:p>
          </p:txBody>
        </p:sp>
      </p:grpSp>
      <p:sp>
        <p:nvSpPr>
          <p:cNvPr id="2743302" name="Rectangle 6" descr="Pink01"/>
          <p:cNvSpPr>
            <a:spLocks noChangeArrowheads="1"/>
          </p:cNvSpPr>
          <p:nvPr/>
        </p:nvSpPr>
        <p:spPr bwMode="blackWhite">
          <a:xfrm>
            <a:off x="2841625" y="4513263"/>
            <a:ext cx="3649663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Follow up</a:t>
            </a:r>
          </a:p>
        </p:txBody>
      </p:sp>
      <p:sp>
        <p:nvSpPr>
          <p:cNvPr id="2743303" name="Rectangle 7" descr="DKblue01"/>
          <p:cNvSpPr>
            <a:spLocks noChangeArrowheads="1"/>
          </p:cNvSpPr>
          <p:nvPr/>
        </p:nvSpPr>
        <p:spPr bwMode="blackWhite">
          <a:xfrm>
            <a:off x="2841625" y="3132138"/>
            <a:ext cx="3649663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Present the operation</a:t>
            </a:r>
          </a:p>
        </p:txBody>
      </p:sp>
      <p:sp>
        <p:nvSpPr>
          <p:cNvPr id="2743304" name="AutoShape 8" descr="bluefill01"/>
          <p:cNvSpPr>
            <a:spLocks noChangeArrowheads="1"/>
          </p:cNvSpPr>
          <p:nvPr/>
        </p:nvSpPr>
        <p:spPr bwMode="auto">
          <a:xfrm>
            <a:off x="1919288" y="1508125"/>
            <a:ext cx="5303837" cy="611188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7DC1FF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2400">
                <a:latin typeface="Franklin Gothic Medium" pitchFamily="34" charset="0"/>
              </a:rPr>
              <a:t>Steps to Help Ensure OJT Success</a:t>
            </a:r>
          </a:p>
        </p:txBody>
      </p:sp>
      <p:sp>
        <p:nvSpPr>
          <p:cNvPr id="2743305" name="Rectangle 9" descr="Brown01"/>
          <p:cNvSpPr>
            <a:spLocks noChangeArrowheads="1"/>
          </p:cNvSpPr>
          <p:nvPr/>
        </p:nvSpPr>
        <p:spPr bwMode="blackWhite">
          <a:xfrm>
            <a:off x="2841625" y="2409825"/>
            <a:ext cx="3649663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Prepare the learner</a:t>
            </a:r>
          </a:p>
        </p:txBody>
      </p:sp>
      <p:sp>
        <p:nvSpPr>
          <p:cNvPr id="2743306" name="Rectangle 10" descr="Tan01"/>
          <p:cNvSpPr>
            <a:spLocks noChangeArrowheads="1"/>
          </p:cNvSpPr>
          <p:nvPr/>
        </p:nvSpPr>
        <p:spPr bwMode="blackWhite">
          <a:xfrm>
            <a:off x="2841625" y="3808413"/>
            <a:ext cx="3649663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Do a tryout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01863" y="2460625"/>
            <a:ext cx="639762" cy="1044575"/>
            <a:chOff x="576" y="1008"/>
            <a:chExt cx="403" cy="658"/>
          </a:xfrm>
        </p:grpSpPr>
        <p:sp>
          <p:nvSpPr>
            <p:cNvPr id="35858" name="Freeform 12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13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2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201863" y="3132138"/>
            <a:ext cx="639762" cy="1044575"/>
            <a:chOff x="576" y="1008"/>
            <a:chExt cx="403" cy="658"/>
          </a:xfrm>
        </p:grpSpPr>
        <p:sp>
          <p:nvSpPr>
            <p:cNvPr id="35856" name="Freeform 15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Oval 16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3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01863" y="3832225"/>
            <a:ext cx="639762" cy="1044575"/>
            <a:chOff x="576" y="1008"/>
            <a:chExt cx="403" cy="658"/>
          </a:xfrm>
        </p:grpSpPr>
        <p:sp>
          <p:nvSpPr>
            <p:cNvPr id="35854" name="Freeform 18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Oval 19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4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4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4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4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4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74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3302" grpId="0"/>
      <p:bldP spid="2743303" grpId="0"/>
      <p:bldP spid="2743304" grpId="0" animBg="1" autoUpdateAnimBg="0"/>
      <p:bldP spid="2743305" grpId="0"/>
      <p:bldP spid="27433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784F8F99-B650-48DF-8032-F8114EBD71D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892" name="Line 2"/>
          <p:cNvSpPr>
            <a:spLocks noChangeShapeType="1"/>
          </p:cNvSpPr>
          <p:nvPr/>
        </p:nvSpPr>
        <p:spPr bwMode="auto">
          <a:xfrm>
            <a:off x="582613" y="685800"/>
            <a:ext cx="7954962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813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6363" indent="-1376363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–3</a:t>
            </a:r>
            <a:r>
              <a:rPr lang="en-US" altLang="en-US" sz="1600">
                <a:cs typeface="Arial" charset="0"/>
              </a:rPr>
              <a:t>	Some Popular Apprenticeships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549275" y="960438"/>
            <a:ext cx="7954963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/>
              <a:t>The U.S. Department of Labor’s Registered Apprenticeship program offers access to 1,000 career areas, including the following top occupations: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Able seaman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Carpenter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Chef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Child care development specialist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Construction craft laborer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Dental assistant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Electrician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Elevator constructor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Fire medic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Law enforcement agent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Over-the-road truck driver</a:t>
            </a:r>
          </a:p>
          <a:p>
            <a:pPr marL="685800" lvl="1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/>
              <a:t>Pipefitter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514FB335-4321-459A-A982-4713DE20320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940" name="Line 2"/>
          <p:cNvSpPr>
            <a:spLocks noChangeShapeType="1"/>
          </p:cNvSpPr>
          <p:nvPr/>
        </p:nvSpPr>
        <p:spPr bwMode="auto">
          <a:xfrm>
            <a:off x="582613" y="685800"/>
            <a:ext cx="7954962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813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6363" indent="-1376363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–4</a:t>
            </a:r>
            <a:r>
              <a:rPr lang="en-US" altLang="en-US" sz="1600">
                <a:cs typeface="Arial" charset="0"/>
              </a:rPr>
              <a:t>	Job Instruction Training at UPS</a:t>
            </a:r>
          </a:p>
        </p:txBody>
      </p:sp>
      <p:pic>
        <p:nvPicPr>
          <p:cNvPr id="39942" name="Picture 5" descr="08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275" y="1560513"/>
            <a:ext cx="8137525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3B17F457-FBA2-4D1F-A0F8-6116D8087BB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1669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Purpose of Orientation/Onboarding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31838" y="1754188"/>
            <a:ext cx="7680325" cy="3778250"/>
            <a:chOff x="461" y="1105"/>
            <a:chExt cx="4838" cy="2380"/>
          </a:xfrm>
        </p:grpSpPr>
        <p:sp>
          <p:nvSpPr>
            <p:cNvPr id="6150" name="AutoShape 4" descr="brownfill01"/>
            <p:cNvSpPr>
              <a:spLocks noChangeArrowheads="1"/>
            </p:cNvSpPr>
            <p:nvPr/>
          </p:nvSpPr>
          <p:spPr bwMode="auto">
            <a:xfrm>
              <a:off x="461" y="2582"/>
              <a:ext cx="1040" cy="90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5715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en-US" sz="1800">
                  <a:latin typeface="Franklin Gothic Medium" pitchFamily="34" charset="0"/>
                </a:rPr>
                <a:t>Feel welcome and at ease</a:t>
              </a:r>
            </a:p>
          </p:txBody>
        </p:sp>
        <p:sp>
          <p:nvSpPr>
            <p:cNvPr id="6151" name="AutoShape 5" descr="bluefill01"/>
            <p:cNvSpPr>
              <a:spLocks noChangeArrowheads="1"/>
            </p:cNvSpPr>
            <p:nvPr/>
          </p:nvSpPr>
          <p:spPr bwMode="auto">
            <a:xfrm>
              <a:off x="4259" y="2582"/>
              <a:ext cx="1040" cy="90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Begin the socialization process</a:t>
              </a:r>
            </a:p>
          </p:txBody>
        </p:sp>
        <p:cxnSp>
          <p:nvCxnSpPr>
            <p:cNvPr id="6152" name="AutoShape 6"/>
            <p:cNvCxnSpPr>
              <a:cxnSpLocks noChangeShapeType="1"/>
              <a:stCxn id="6158" idx="3"/>
              <a:endCxn id="6150" idx="0"/>
            </p:cNvCxnSpPr>
            <p:nvPr/>
          </p:nvCxnSpPr>
          <p:spPr bwMode="auto">
            <a:xfrm flipH="1">
              <a:off x="981" y="1805"/>
              <a:ext cx="836" cy="7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6153" name="AutoShape 7"/>
            <p:cNvCxnSpPr>
              <a:cxnSpLocks noChangeShapeType="1"/>
              <a:stCxn id="6158" idx="5"/>
              <a:endCxn id="6151" idx="0"/>
            </p:cNvCxnSpPr>
            <p:nvPr/>
          </p:nvCxnSpPr>
          <p:spPr bwMode="auto">
            <a:xfrm>
              <a:off x="3921" y="1805"/>
              <a:ext cx="858" cy="7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6154" name="AutoShape 8"/>
            <p:cNvCxnSpPr>
              <a:cxnSpLocks noChangeShapeType="1"/>
              <a:stCxn id="6158" idx="0"/>
              <a:endCxn id="6155" idx="0"/>
            </p:cNvCxnSpPr>
            <p:nvPr/>
          </p:nvCxnSpPr>
          <p:spPr bwMode="auto">
            <a:xfrm flipH="1">
              <a:off x="2247" y="1105"/>
              <a:ext cx="622" cy="14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6155" name="AutoShape 9" descr="purplefill01"/>
            <p:cNvSpPr>
              <a:spLocks noChangeArrowheads="1"/>
            </p:cNvSpPr>
            <p:nvPr/>
          </p:nvSpPr>
          <p:spPr bwMode="auto">
            <a:xfrm>
              <a:off x="1727" y="2582"/>
              <a:ext cx="1040" cy="90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5715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Understand the organization</a:t>
              </a:r>
            </a:p>
          </p:txBody>
        </p:sp>
        <p:cxnSp>
          <p:nvCxnSpPr>
            <p:cNvPr id="6156" name="AutoShape 10"/>
            <p:cNvCxnSpPr>
              <a:cxnSpLocks noChangeShapeType="1"/>
              <a:stCxn id="6158" idx="0"/>
              <a:endCxn id="6157" idx="0"/>
            </p:cNvCxnSpPr>
            <p:nvPr/>
          </p:nvCxnSpPr>
          <p:spPr bwMode="auto">
            <a:xfrm>
              <a:off x="2869" y="1105"/>
              <a:ext cx="644" cy="14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6157" name="AutoShape 11" descr="greenfill01"/>
            <p:cNvSpPr>
              <a:spLocks noChangeArrowheads="1"/>
            </p:cNvSpPr>
            <p:nvPr/>
          </p:nvSpPr>
          <p:spPr bwMode="auto">
            <a:xfrm>
              <a:off x="2993" y="2582"/>
              <a:ext cx="1040" cy="90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stretch>
                <a:fillRect/>
              </a:stretch>
            </a:blipFill>
            <a:ln w="57150" algn="ctr">
              <a:solidFill>
                <a:srgbClr val="65CD65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Know what is expected in work and  behavior</a:t>
              </a:r>
            </a:p>
          </p:txBody>
        </p:sp>
        <p:sp>
          <p:nvSpPr>
            <p:cNvPr id="6158" name="Oval 12"/>
            <p:cNvSpPr>
              <a:spLocks noChangeArrowheads="1"/>
            </p:cNvSpPr>
            <p:nvPr/>
          </p:nvSpPr>
          <p:spPr bwMode="auto">
            <a:xfrm>
              <a:off x="1382" y="1123"/>
              <a:ext cx="2974" cy="778"/>
            </a:xfrm>
            <a:prstGeom prst="ellipse">
              <a:avLst/>
            </a:prstGeom>
            <a:gradFill rotWithShape="1">
              <a:gsLst>
                <a:gs pos="0">
                  <a:srgbClr val="EAD596"/>
                </a:gs>
                <a:gs pos="100000">
                  <a:srgbClr val="CC9900"/>
                </a:gs>
              </a:gsLst>
              <a:lin ang="5400000" scaled="1"/>
            </a:gradFill>
            <a:ln w="57150" algn="ctr">
              <a:solidFill>
                <a:srgbClr val="CC9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Orientation Helps New Employees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5201DAAD-C02A-464F-A004-DFDE3451D2D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Delivering Effective Lectures</a:t>
            </a:r>
          </a:p>
        </p:txBody>
      </p:sp>
      <p:sp>
        <p:nvSpPr>
          <p:cNvPr id="274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Don’t start out on the wrong foot.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Give your listeners signals.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Be alert to your audience.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Maintain eye contact with audience.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Make sure everyone in the room can hear. 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Control your hands. 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Talk from notes rather than from a script.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Break a long talk into a series of five-minute talks.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dirty="0"/>
              <a:t>Practice and rehearse your presentation.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FE6E4FE0-031C-40D6-B96E-1A45B708D67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Programmed Learning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3925" y="3619500"/>
            <a:ext cx="4743450" cy="20034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dirty="0"/>
              <a:t>Advantages</a:t>
            </a:r>
          </a:p>
          <a:p>
            <a:pPr lvl="1" eaLnBrk="1" hangingPunct="1">
              <a:defRPr/>
            </a:pPr>
            <a:r>
              <a:rPr lang="en-US" dirty="0"/>
              <a:t>Reduced training time</a:t>
            </a:r>
          </a:p>
          <a:p>
            <a:pPr lvl="1" eaLnBrk="1" hangingPunct="1">
              <a:defRPr/>
            </a:pPr>
            <a:r>
              <a:rPr lang="en-US" dirty="0"/>
              <a:t>Self-paced learning</a:t>
            </a:r>
          </a:p>
          <a:p>
            <a:pPr lvl="1" eaLnBrk="1" hangingPunct="1">
              <a:defRPr/>
            </a:pPr>
            <a:r>
              <a:rPr lang="en-US" dirty="0"/>
              <a:t>Immediate feedback</a:t>
            </a:r>
          </a:p>
          <a:p>
            <a:pPr lvl="1" eaLnBrk="1" hangingPunct="1">
              <a:defRPr/>
            </a:pPr>
            <a:r>
              <a:rPr lang="en-US" dirty="0"/>
              <a:t>Reduced risk of error for learner</a:t>
            </a:r>
          </a:p>
        </p:txBody>
      </p:sp>
      <p:sp>
        <p:nvSpPr>
          <p:cNvPr id="2749444" name="AutoShape 4" descr="grayfill01"/>
          <p:cNvSpPr>
            <a:spLocks noChangeArrowheads="1"/>
          </p:cNvSpPr>
          <p:nvPr/>
        </p:nvSpPr>
        <p:spPr bwMode="auto">
          <a:xfrm>
            <a:off x="1096963" y="1600200"/>
            <a:ext cx="1828800" cy="147955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C0C0C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1800">
                <a:latin typeface="Franklin Gothic Medium" pitchFamily="34" charset="0"/>
              </a:rPr>
              <a:t>Presenting questions, facts, or problems to the learner</a:t>
            </a:r>
          </a:p>
        </p:txBody>
      </p:sp>
      <p:sp>
        <p:nvSpPr>
          <p:cNvPr id="2749445" name="AutoShape 5" descr="greenfill02"/>
          <p:cNvSpPr>
            <a:spLocks noChangeArrowheads="1"/>
          </p:cNvSpPr>
          <p:nvPr/>
        </p:nvSpPr>
        <p:spPr bwMode="auto">
          <a:xfrm>
            <a:off x="3656013" y="1600200"/>
            <a:ext cx="1828800" cy="1479550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57150" algn="ctr">
            <a:solidFill>
              <a:srgbClr val="009999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1800">
                <a:latin typeface="Franklin Gothic Medium" pitchFamily="34" charset="0"/>
              </a:rPr>
              <a:t>Allowing the person to respond</a:t>
            </a:r>
          </a:p>
        </p:txBody>
      </p:sp>
      <p:cxnSp>
        <p:nvCxnSpPr>
          <p:cNvPr id="2749446" name="AutoShape 6"/>
          <p:cNvCxnSpPr>
            <a:cxnSpLocks noChangeShapeType="1"/>
            <a:stCxn id="2749445" idx="3"/>
            <a:endCxn id="2749447" idx="1"/>
          </p:cNvCxnSpPr>
          <p:nvPr/>
        </p:nvCxnSpPr>
        <p:spPr bwMode="auto">
          <a:xfrm>
            <a:off x="5513388" y="2339975"/>
            <a:ext cx="6762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749447" name="AutoShape 7" descr="redfill01"/>
          <p:cNvSpPr>
            <a:spLocks noChangeArrowheads="1"/>
          </p:cNvSpPr>
          <p:nvPr/>
        </p:nvSpPr>
        <p:spPr bwMode="auto">
          <a:xfrm>
            <a:off x="6218238" y="1600200"/>
            <a:ext cx="1828800" cy="1479550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57150" algn="ctr">
            <a:solidFill>
              <a:srgbClr val="CC66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1800">
                <a:latin typeface="Franklin Gothic Medium" pitchFamily="34" charset="0"/>
              </a:rPr>
              <a:t>Providing feedback on </a:t>
            </a:r>
            <a:br>
              <a:rPr lang="en-US" altLang="en-US" sz="1800">
                <a:latin typeface="Franklin Gothic Medium" pitchFamily="34" charset="0"/>
              </a:rPr>
            </a:br>
            <a:r>
              <a:rPr lang="en-US" altLang="en-US" sz="1800">
                <a:latin typeface="Franklin Gothic Medium" pitchFamily="34" charset="0"/>
              </a:rPr>
              <a:t>the accuracy </a:t>
            </a:r>
            <a:br>
              <a:rPr lang="en-US" altLang="en-US" sz="1800">
                <a:latin typeface="Franklin Gothic Medium" pitchFamily="34" charset="0"/>
              </a:rPr>
            </a:br>
            <a:r>
              <a:rPr lang="en-US" altLang="en-US" sz="1800">
                <a:latin typeface="Franklin Gothic Medium" pitchFamily="34" charset="0"/>
              </a:rPr>
              <a:t>of answers</a:t>
            </a:r>
          </a:p>
        </p:txBody>
      </p:sp>
      <p:cxnSp>
        <p:nvCxnSpPr>
          <p:cNvPr id="2749448" name="AutoShape 8"/>
          <p:cNvCxnSpPr>
            <a:cxnSpLocks noChangeShapeType="1"/>
            <a:stCxn id="2749444" idx="3"/>
            <a:endCxn id="2749445" idx="1"/>
          </p:cNvCxnSpPr>
          <p:nvPr/>
        </p:nvCxnSpPr>
        <p:spPr bwMode="auto">
          <a:xfrm>
            <a:off x="2954338" y="2339975"/>
            <a:ext cx="6731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4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4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4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4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4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4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4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4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4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4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9443" grpId="0" build="p" bldLvl="3" autoUpdateAnimBg="0"/>
      <p:bldP spid="2749444" grpId="0" animBg="1"/>
      <p:bldP spid="2749445" grpId="0" animBg="1"/>
      <p:bldP spid="2749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72540F91-2F10-417E-BF71-8936D02B467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5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Intelligent Tutoring Systems</a:t>
            </a:r>
          </a:p>
        </p:txBody>
      </p:sp>
      <p:sp>
        <p:nvSpPr>
          <p:cNvPr id="275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dirty="0"/>
              <a:t>Advantages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/>
              <a:t>Reduced learning time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/>
              <a:t>Cost effectiveness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/>
              <a:t>Instructional consistency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dirty="0"/>
              <a:t>Types of Programmed Learning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/>
              <a:t>Interactive multimedia training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/>
              <a:t>Virtual reality training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dirty="0"/>
              <a:t>Virtual classroom</a:t>
            </a:r>
          </a:p>
        </p:txBody>
      </p:sp>
      <p:pic>
        <p:nvPicPr>
          <p:cNvPr id="46086" name="Picture 4" descr="pe010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03838" y="1811338"/>
            <a:ext cx="32004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5EB84B5F-876C-48BC-A233-25FC7415436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5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Internet-Based Training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20700" y="1782763"/>
            <a:ext cx="7161213" cy="3749675"/>
            <a:chOff x="152" y="1306"/>
            <a:chExt cx="4629" cy="1708"/>
          </a:xfrm>
        </p:grpSpPr>
        <p:sp>
          <p:nvSpPr>
            <p:cNvPr id="48134" name="AutoShape 24" descr="brownfill01"/>
            <p:cNvSpPr>
              <a:spLocks noChangeArrowheads="1"/>
            </p:cNvSpPr>
            <p:nvPr/>
          </p:nvSpPr>
          <p:spPr bwMode="auto">
            <a:xfrm>
              <a:off x="2361" y="1306"/>
              <a:ext cx="2420" cy="28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5080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Teletraining and Videoconferencing</a:t>
              </a:r>
            </a:p>
          </p:txBody>
        </p:sp>
        <p:sp>
          <p:nvSpPr>
            <p:cNvPr id="48135" name="AutoShape 25" descr="purplefill01"/>
            <p:cNvSpPr>
              <a:spLocks noChangeArrowheads="1"/>
            </p:cNvSpPr>
            <p:nvPr/>
          </p:nvSpPr>
          <p:spPr bwMode="auto">
            <a:xfrm>
              <a:off x="2361" y="1788"/>
              <a:ext cx="2420" cy="28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5080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Electronic Performance Support </a:t>
              </a:r>
              <a:br>
                <a:rPr lang="en-US" altLang="en-US" sz="1800">
                  <a:latin typeface="Franklin Gothic Medium" pitchFamily="34" charset="0"/>
                </a:rPr>
              </a:br>
              <a:r>
                <a:rPr lang="en-US" altLang="en-US" sz="1800">
                  <a:latin typeface="Franklin Gothic Medium" pitchFamily="34" charset="0"/>
                </a:rPr>
                <a:t>Systems (EPSS)</a:t>
              </a:r>
            </a:p>
          </p:txBody>
        </p:sp>
        <p:sp>
          <p:nvSpPr>
            <p:cNvPr id="48136" name="AutoShape 26" descr="greenfill01"/>
            <p:cNvSpPr>
              <a:spLocks noChangeArrowheads="1"/>
            </p:cNvSpPr>
            <p:nvPr/>
          </p:nvSpPr>
          <p:spPr bwMode="auto">
            <a:xfrm>
              <a:off x="2361" y="2255"/>
              <a:ext cx="2420" cy="28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50800" algn="ctr">
              <a:solidFill>
                <a:srgbClr val="65CD65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Computer-Based Training</a:t>
              </a:r>
            </a:p>
          </p:txBody>
        </p:sp>
        <p:sp>
          <p:nvSpPr>
            <p:cNvPr id="48137" name="AutoShape 27" descr="bluefill01"/>
            <p:cNvSpPr>
              <a:spLocks noChangeArrowheads="1"/>
            </p:cNvSpPr>
            <p:nvPr/>
          </p:nvSpPr>
          <p:spPr bwMode="auto">
            <a:xfrm>
              <a:off x="2361" y="2734"/>
              <a:ext cx="2420" cy="28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stretch>
                <a:fillRect/>
              </a:stretch>
            </a:blipFill>
            <a:ln w="5080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800">
                  <a:latin typeface="Franklin Gothic Medium" pitchFamily="34" charset="0"/>
                </a:rPr>
                <a:t>E-learning and learning portals</a:t>
              </a:r>
            </a:p>
          </p:txBody>
        </p:sp>
        <p:cxnSp>
          <p:nvCxnSpPr>
            <p:cNvPr id="48138" name="AutoShape 28"/>
            <p:cNvCxnSpPr>
              <a:cxnSpLocks noChangeShapeType="1"/>
              <a:stCxn id="48142" idx="0"/>
              <a:endCxn id="48134" idx="1"/>
            </p:cNvCxnSpPr>
            <p:nvPr/>
          </p:nvCxnSpPr>
          <p:spPr bwMode="auto">
            <a:xfrm rot="5400000" flipH="1" flipV="1">
              <a:off x="1517" y="1002"/>
              <a:ext cx="400" cy="128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48139" name="AutoShape 29"/>
            <p:cNvCxnSpPr>
              <a:cxnSpLocks noChangeShapeType="1"/>
              <a:stCxn id="48142" idx="1"/>
              <a:endCxn id="48135" idx="1"/>
            </p:cNvCxnSpPr>
            <p:nvPr/>
          </p:nvCxnSpPr>
          <p:spPr bwMode="auto">
            <a:xfrm rot="5400000" flipH="1" flipV="1">
              <a:off x="1384" y="966"/>
              <a:ext cx="15" cy="19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8140" name="AutoShape 30"/>
            <p:cNvCxnSpPr>
              <a:cxnSpLocks noChangeShapeType="1"/>
              <a:stCxn id="48142" idx="3"/>
              <a:endCxn id="48136" idx="1"/>
            </p:cNvCxnSpPr>
            <p:nvPr/>
          </p:nvCxnSpPr>
          <p:spPr bwMode="auto">
            <a:xfrm rot="5400000" flipH="1" flipV="1">
              <a:off x="1383" y="1434"/>
              <a:ext cx="17" cy="19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8141" name="AutoShape 31"/>
            <p:cNvCxnSpPr>
              <a:cxnSpLocks noChangeShapeType="1"/>
              <a:stCxn id="48142" idx="4"/>
              <a:endCxn id="48137" idx="1"/>
            </p:cNvCxnSpPr>
            <p:nvPr/>
          </p:nvCxnSpPr>
          <p:spPr bwMode="auto">
            <a:xfrm rot="16200000" flipH="1">
              <a:off x="1534" y="2047"/>
              <a:ext cx="365" cy="128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48142" name="Oval 32"/>
            <p:cNvSpPr>
              <a:spLocks noChangeArrowheads="1"/>
            </p:cNvSpPr>
            <p:nvPr/>
          </p:nvSpPr>
          <p:spPr bwMode="auto">
            <a:xfrm>
              <a:off x="152" y="1846"/>
              <a:ext cx="1842" cy="663"/>
            </a:xfrm>
            <a:prstGeom prst="ellipse">
              <a:avLst/>
            </a:prstGeom>
            <a:gradFill rotWithShape="1">
              <a:gsLst>
                <a:gs pos="0">
                  <a:srgbClr val="EAD596"/>
                </a:gs>
                <a:gs pos="100000">
                  <a:srgbClr val="CC9900"/>
                </a:gs>
              </a:gsLst>
              <a:lin ang="5400000" scaled="1"/>
            </a:gradFill>
            <a:ln w="50800" algn="ctr">
              <a:solidFill>
                <a:srgbClr val="CC9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Distance Learning Methods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5017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BBF0EE57-2CF8-4041-BA64-1F116C2EB3F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0180" name="Line 2"/>
          <p:cNvSpPr>
            <a:spLocks noChangeShapeType="1"/>
          </p:cNvSpPr>
          <p:nvPr/>
        </p:nvSpPr>
        <p:spPr bwMode="auto">
          <a:xfrm>
            <a:off x="582613" y="685800"/>
            <a:ext cx="7954962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813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6363" indent="-1376363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–5</a:t>
            </a:r>
            <a:r>
              <a:rPr lang="en-US" altLang="en-US" sz="1600">
                <a:cs typeface="Arial" charset="0"/>
              </a:rPr>
              <a:t>	Partial List of E-Learning Vendors</a:t>
            </a:r>
          </a:p>
        </p:txBody>
      </p:sp>
      <p:pic>
        <p:nvPicPr>
          <p:cNvPr id="50182" name="Picture 5" descr="08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4813" y="868363"/>
            <a:ext cx="58039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776C2594-EAE6-42E8-A1F0-F3DA2C146F1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5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66713"/>
            <a:ext cx="7286625" cy="11128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Lifelong Learning and </a:t>
            </a:r>
            <a:br>
              <a:rPr lang="en-US" dirty="0"/>
            </a:br>
            <a:r>
              <a:rPr lang="en-US" dirty="0"/>
              <a:t>Literacy Training Techniques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04900" y="2047875"/>
            <a:ext cx="6934200" cy="3233738"/>
            <a:chOff x="696" y="1060"/>
            <a:chExt cx="4368" cy="2037"/>
          </a:xfrm>
        </p:grpSpPr>
        <p:sp>
          <p:nvSpPr>
            <p:cNvPr id="52230" name="AutoShape 10" descr="grayfill01"/>
            <p:cNvSpPr>
              <a:spLocks noChangeArrowheads="1"/>
            </p:cNvSpPr>
            <p:nvPr/>
          </p:nvSpPr>
          <p:spPr bwMode="auto">
            <a:xfrm>
              <a:off x="696" y="2328"/>
              <a:ext cx="1954" cy="75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7620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Provide employees with lifelong educational and learning opportunities</a:t>
              </a:r>
            </a:p>
          </p:txBody>
        </p:sp>
        <p:sp>
          <p:nvSpPr>
            <p:cNvPr id="52231" name="AutoShape 11" descr="greenfill02"/>
            <p:cNvSpPr>
              <a:spLocks noChangeArrowheads="1"/>
            </p:cNvSpPr>
            <p:nvPr/>
          </p:nvSpPr>
          <p:spPr bwMode="auto">
            <a:xfrm>
              <a:off x="3110" y="2338"/>
              <a:ext cx="1954" cy="75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76200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Instituting basic skills </a:t>
              </a:r>
              <a:br>
                <a:rPr lang="en-US" altLang="en-US" sz="2000">
                  <a:latin typeface="Franklin Gothic Medium" pitchFamily="34" charset="0"/>
                </a:rPr>
              </a:br>
              <a:r>
                <a:rPr lang="en-US" altLang="en-US" sz="2000">
                  <a:latin typeface="Franklin Gothic Medium" pitchFamily="34" charset="0"/>
                </a:rPr>
                <a:t>and literacy programs</a:t>
              </a:r>
            </a:p>
          </p:txBody>
        </p:sp>
        <p:cxnSp>
          <p:nvCxnSpPr>
            <p:cNvPr id="52232" name="AutoShape 12"/>
            <p:cNvCxnSpPr>
              <a:cxnSpLocks noChangeShapeType="1"/>
              <a:stCxn id="52234" idx="0"/>
              <a:endCxn id="52230" idx="0"/>
            </p:cNvCxnSpPr>
            <p:nvPr/>
          </p:nvCxnSpPr>
          <p:spPr bwMode="auto">
            <a:xfrm rot="-5400000" flipH="1" flipV="1">
              <a:off x="1633" y="1101"/>
              <a:ext cx="1268" cy="1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52233" name="AutoShape 13"/>
            <p:cNvCxnSpPr>
              <a:cxnSpLocks noChangeShapeType="1"/>
              <a:stCxn id="52234" idx="0"/>
              <a:endCxn id="52231" idx="0"/>
            </p:cNvCxnSpPr>
            <p:nvPr/>
          </p:nvCxnSpPr>
          <p:spPr bwMode="auto">
            <a:xfrm rot="16200000" flipH="1">
              <a:off x="2834" y="1085"/>
              <a:ext cx="1278" cy="122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52234" name="AutoShape 14" descr="brownfill01"/>
            <p:cNvSpPr>
              <a:spLocks noChangeArrowheads="1"/>
            </p:cNvSpPr>
            <p:nvPr/>
          </p:nvSpPr>
          <p:spPr bwMode="auto">
            <a:xfrm>
              <a:off x="1604" y="1060"/>
              <a:ext cx="2512" cy="66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7620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Employer Responses to Employee Learning Needs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B8726739-1BFF-45D4-9AC2-53D6813FDB0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79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Creating Your Own Training Program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1792288"/>
            <a:ext cx="966788" cy="1044575"/>
            <a:chOff x="576" y="1008"/>
            <a:chExt cx="403" cy="658"/>
          </a:xfrm>
        </p:grpSpPr>
        <p:sp>
          <p:nvSpPr>
            <p:cNvPr id="54296" name="Freeform 4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5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1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28800" y="2438400"/>
            <a:ext cx="966788" cy="1044575"/>
            <a:chOff x="581" y="1757"/>
            <a:chExt cx="403" cy="658"/>
          </a:xfrm>
        </p:grpSpPr>
        <p:sp>
          <p:nvSpPr>
            <p:cNvPr id="54294" name="Freeform 7"/>
            <p:cNvSpPr>
              <a:spLocks/>
            </p:cNvSpPr>
            <p:nvPr/>
          </p:nvSpPr>
          <p:spPr bwMode="blackWhite">
            <a:xfrm>
              <a:off x="581" y="1757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Oval 8"/>
            <p:cNvSpPr>
              <a:spLocks noChangeArrowheads="1"/>
            </p:cNvSpPr>
            <p:nvPr/>
          </p:nvSpPr>
          <p:spPr bwMode="auto">
            <a:xfrm>
              <a:off x="639" y="2243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2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28800" y="2451100"/>
            <a:ext cx="966788" cy="1725613"/>
            <a:chOff x="581" y="2045"/>
            <a:chExt cx="403" cy="1037"/>
          </a:xfrm>
        </p:grpSpPr>
        <p:sp>
          <p:nvSpPr>
            <p:cNvPr id="54292" name="Freeform 10"/>
            <p:cNvSpPr>
              <a:spLocks/>
            </p:cNvSpPr>
            <p:nvPr/>
          </p:nvSpPr>
          <p:spPr bwMode="blackWhite">
            <a:xfrm>
              <a:off x="581" y="2045"/>
              <a:ext cx="403" cy="952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3094 h 528"/>
                <a:gd name="T4" fmla="*/ 284 w 480"/>
                <a:gd name="T5" fmla="*/ 3094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Oval 11"/>
            <p:cNvSpPr>
              <a:spLocks noChangeArrowheads="1"/>
            </p:cNvSpPr>
            <p:nvPr/>
          </p:nvSpPr>
          <p:spPr bwMode="auto">
            <a:xfrm>
              <a:off x="639" y="2910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3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828800" y="3154363"/>
            <a:ext cx="966788" cy="1725612"/>
            <a:chOff x="581" y="2045"/>
            <a:chExt cx="403" cy="1037"/>
          </a:xfrm>
        </p:grpSpPr>
        <p:sp>
          <p:nvSpPr>
            <p:cNvPr id="54290" name="Freeform 13"/>
            <p:cNvSpPr>
              <a:spLocks/>
            </p:cNvSpPr>
            <p:nvPr/>
          </p:nvSpPr>
          <p:spPr bwMode="blackWhite">
            <a:xfrm>
              <a:off x="581" y="2045"/>
              <a:ext cx="403" cy="952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3094 h 528"/>
                <a:gd name="T4" fmla="*/ 284 w 480"/>
                <a:gd name="T5" fmla="*/ 3094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Oval 14"/>
            <p:cNvSpPr>
              <a:spLocks noChangeArrowheads="1"/>
            </p:cNvSpPr>
            <p:nvPr/>
          </p:nvSpPr>
          <p:spPr bwMode="auto">
            <a:xfrm>
              <a:off x="639" y="2910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4</a:t>
              </a:r>
            </a:p>
          </p:txBody>
        </p:sp>
      </p:grpSp>
      <p:sp>
        <p:nvSpPr>
          <p:cNvPr id="2799631" name="AutoShape 15" descr="bluefill01"/>
          <p:cNvSpPr>
            <a:spLocks noChangeArrowheads="1"/>
          </p:cNvSpPr>
          <p:nvPr/>
        </p:nvSpPr>
        <p:spPr bwMode="auto">
          <a:xfrm>
            <a:off x="1416050" y="1741488"/>
            <a:ext cx="4344988" cy="498475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7DC1FF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2400">
                <a:latin typeface="Franklin Gothic Medium" pitchFamily="34" charset="0"/>
              </a:rPr>
              <a:t>Creating a Training Program</a:t>
            </a:r>
          </a:p>
        </p:txBody>
      </p:sp>
      <p:sp>
        <p:nvSpPr>
          <p:cNvPr id="2799632" name="Rectangle 16"/>
          <p:cNvSpPr>
            <a:spLocks noChangeArrowheads="1"/>
          </p:cNvSpPr>
          <p:nvPr/>
        </p:nvSpPr>
        <p:spPr bwMode="blackWhite">
          <a:xfrm>
            <a:off x="2813050" y="3117850"/>
            <a:ext cx="4502150" cy="4286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Use a detailed job description</a:t>
            </a:r>
          </a:p>
        </p:txBody>
      </p:sp>
      <p:sp>
        <p:nvSpPr>
          <p:cNvPr id="2799633" name="Rectangle 17"/>
          <p:cNvSpPr>
            <a:spLocks noChangeArrowheads="1"/>
          </p:cNvSpPr>
          <p:nvPr/>
        </p:nvSpPr>
        <p:spPr bwMode="blackWhite">
          <a:xfrm>
            <a:off x="2813050" y="2516188"/>
            <a:ext cx="3697288" cy="3857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Set training objectives</a:t>
            </a:r>
          </a:p>
        </p:txBody>
      </p:sp>
      <p:sp>
        <p:nvSpPr>
          <p:cNvPr id="2799634" name="Rectangle 18"/>
          <p:cNvSpPr>
            <a:spLocks noChangeArrowheads="1"/>
          </p:cNvSpPr>
          <p:nvPr/>
        </p:nvSpPr>
        <p:spPr bwMode="blackWhite">
          <a:xfrm>
            <a:off x="2813050" y="3824288"/>
            <a:ext cx="4044950" cy="427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Develop an abbreviated task analysis record form</a:t>
            </a:r>
          </a:p>
        </p:txBody>
      </p:sp>
      <p:sp>
        <p:nvSpPr>
          <p:cNvPr id="2799635" name="Rectangle 19"/>
          <p:cNvSpPr>
            <a:spLocks noChangeArrowheads="1"/>
          </p:cNvSpPr>
          <p:nvPr/>
        </p:nvSpPr>
        <p:spPr bwMode="blackWhite">
          <a:xfrm>
            <a:off x="2808288" y="4524375"/>
            <a:ext cx="4506912" cy="427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Develop a job instruction sheet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828800" y="3794125"/>
            <a:ext cx="966788" cy="1725613"/>
            <a:chOff x="581" y="2045"/>
            <a:chExt cx="403" cy="1037"/>
          </a:xfrm>
        </p:grpSpPr>
        <p:sp>
          <p:nvSpPr>
            <p:cNvPr id="54288" name="Freeform 21"/>
            <p:cNvSpPr>
              <a:spLocks/>
            </p:cNvSpPr>
            <p:nvPr/>
          </p:nvSpPr>
          <p:spPr bwMode="blackWhite">
            <a:xfrm>
              <a:off x="581" y="2045"/>
              <a:ext cx="403" cy="952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3094 h 528"/>
                <a:gd name="T4" fmla="*/ 284 w 480"/>
                <a:gd name="T5" fmla="*/ 3094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Oval 22"/>
            <p:cNvSpPr>
              <a:spLocks noChangeArrowheads="1"/>
            </p:cNvSpPr>
            <p:nvPr/>
          </p:nvSpPr>
          <p:spPr bwMode="auto">
            <a:xfrm>
              <a:off x="639" y="2910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5</a:t>
              </a:r>
            </a:p>
          </p:txBody>
        </p:sp>
      </p:grpSp>
      <p:sp>
        <p:nvSpPr>
          <p:cNvPr id="2799639" name="Rectangle 23"/>
          <p:cNvSpPr>
            <a:spLocks noChangeArrowheads="1"/>
          </p:cNvSpPr>
          <p:nvPr/>
        </p:nvSpPr>
        <p:spPr bwMode="blackWhite">
          <a:xfrm>
            <a:off x="2808288" y="5162550"/>
            <a:ext cx="5238750" cy="427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Compile training program for the job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9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9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9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79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9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9631" grpId="0" animBg="1" autoUpdateAnimBg="0"/>
      <p:bldP spid="2799632" grpId="0"/>
      <p:bldP spid="2799633" grpId="0"/>
      <p:bldP spid="2799634" grpId="0"/>
      <p:bldP spid="2799635" grpId="0"/>
      <p:bldP spid="27996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56716467-9594-43F7-9B58-1FCD753D475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79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404813"/>
            <a:ext cx="7286625" cy="11128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Implementing Management Development Programs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9763" y="1965325"/>
            <a:ext cx="7864475" cy="3606800"/>
            <a:chOff x="403" y="1099"/>
            <a:chExt cx="4954" cy="2272"/>
          </a:xfrm>
        </p:grpSpPr>
        <p:sp>
          <p:nvSpPr>
            <p:cNvPr id="56326" name="AutoShape 4" descr="grayfill01"/>
            <p:cNvSpPr>
              <a:spLocks noChangeArrowheads="1"/>
            </p:cNvSpPr>
            <p:nvPr/>
          </p:nvSpPr>
          <p:spPr bwMode="auto">
            <a:xfrm>
              <a:off x="403" y="2473"/>
              <a:ext cx="1494" cy="8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7620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Assessing the company’s strategic needs</a:t>
              </a:r>
            </a:p>
          </p:txBody>
        </p:sp>
        <p:sp>
          <p:nvSpPr>
            <p:cNvPr id="56327" name="AutoShape 5" descr="greenfill02"/>
            <p:cNvSpPr>
              <a:spLocks noChangeArrowheads="1"/>
            </p:cNvSpPr>
            <p:nvPr/>
          </p:nvSpPr>
          <p:spPr bwMode="auto">
            <a:xfrm>
              <a:off x="3863" y="2472"/>
              <a:ext cx="1494" cy="8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76200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Developing the managers and future managers</a:t>
              </a:r>
            </a:p>
          </p:txBody>
        </p:sp>
        <p:cxnSp>
          <p:nvCxnSpPr>
            <p:cNvPr id="56328" name="AutoShape 6"/>
            <p:cNvCxnSpPr>
              <a:cxnSpLocks noChangeShapeType="1"/>
              <a:stCxn id="56330" idx="0"/>
              <a:endCxn id="56326" idx="0"/>
            </p:cNvCxnSpPr>
            <p:nvPr/>
          </p:nvCxnSpPr>
          <p:spPr bwMode="auto">
            <a:xfrm flipH="1">
              <a:off x="1150" y="1099"/>
              <a:ext cx="1729" cy="13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56329" name="AutoShape 7"/>
            <p:cNvCxnSpPr>
              <a:cxnSpLocks noChangeShapeType="1"/>
              <a:stCxn id="56330" idx="0"/>
              <a:endCxn id="56327" idx="0"/>
            </p:cNvCxnSpPr>
            <p:nvPr/>
          </p:nvCxnSpPr>
          <p:spPr bwMode="auto">
            <a:xfrm>
              <a:off x="2879" y="1099"/>
              <a:ext cx="1731" cy="13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56330" name="Oval 8" descr="brownfill01"/>
            <p:cNvSpPr>
              <a:spLocks noChangeArrowheads="1"/>
            </p:cNvSpPr>
            <p:nvPr/>
          </p:nvSpPr>
          <p:spPr bwMode="auto">
            <a:xfrm>
              <a:off x="1094" y="1123"/>
              <a:ext cx="3570" cy="744"/>
            </a:xfrm>
            <a:prstGeom prst="ellipse">
              <a:avLst/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7620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Long-Term Focus of Management Development</a:t>
              </a:r>
            </a:p>
          </p:txBody>
        </p:sp>
        <p:cxnSp>
          <p:nvCxnSpPr>
            <p:cNvPr id="56331" name="AutoShape 9"/>
            <p:cNvCxnSpPr>
              <a:cxnSpLocks noChangeShapeType="1"/>
              <a:stCxn id="56330" idx="4"/>
              <a:endCxn id="56332" idx="0"/>
            </p:cNvCxnSpPr>
            <p:nvPr/>
          </p:nvCxnSpPr>
          <p:spPr bwMode="auto">
            <a:xfrm>
              <a:off x="2879" y="1891"/>
              <a:ext cx="0" cy="55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56332" name="AutoShape 10" descr="purplefill01"/>
            <p:cNvSpPr>
              <a:spLocks noChangeArrowheads="1"/>
            </p:cNvSpPr>
            <p:nvPr/>
          </p:nvSpPr>
          <p:spPr bwMode="auto">
            <a:xfrm>
              <a:off x="2132" y="2472"/>
              <a:ext cx="1494" cy="8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stretch>
                <a:fillRect/>
              </a:stretch>
            </a:blipFill>
            <a:ln w="7620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000">
                  <a:latin typeface="Franklin Gothic Medium" pitchFamily="34" charset="0"/>
                </a:rPr>
                <a:t>Appraising managers’ current performance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17C424B9-364C-4F90-BB69-CAE1AE78818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76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Succession Planning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71613" y="1933575"/>
            <a:ext cx="639762" cy="1044575"/>
            <a:chOff x="576" y="1008"/>
            <a:chExt cx="403" cy="658"/>
          </a:xfrm>
        </p:grpSpPr>
        <p:sp>
          <p:nvSpPr>
            <p:cNvPr id="58388" name="Freeform 4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9" name="Oval 5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1</a:t>
              </a:r>
            </a:p>
          </p:txBody>
        </p:sp>
      </p:grpSp>
      <p:sp>
        <p:nvSpPr>
          <p:cNvPr id="2763782" name="Rectangle 6" descr="Pink01"/>
          <p:cNvSpPr>
            <a:spLocks noChangeArrowheads="1"/>
          </p:cNvSpPr>
          <p:nvPr/>
        </p:nvSpPr>
        <p:spPr bwMode="blackWhite">
          <a:xfrm>
            <a:off x="2111375" y="4714875"/>
            <a:ext cx="5295900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Begin management development</a:t>
            </a:r>
          </a:p>
        </p:txBody>
      </p:sp>
      <p:sp>
        <p:nvSpPr>
          <p:cNvPr id="2763783" name="Rectangle 7" descr="DKblue01"/>
          <p:cNvSpPr>
            <a:spLocks noChangeArrowheads="1"/>
          </p:cNvSpPr>
          <p:nvPr/>
        </p:nvSpPr>
        <p:spPr bwMode="blackWhite">
          <a:xfrm>
            <a:off x="2111375" y="3314700"/>
            <a:ext cx="6118225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Review firm’s management skills inventory</a:t>
            </a:r>
          </a:p>
        </p:txBody>
      </p:sp>
      <p:sp>
        <p:nvSpPr>
          <p:cNvPr id="2763784" name="AutoShape 8" descr="bluefill01"/>
          <p:cNvSpPr>
            <a:spLocks noChangeArrowheads="1"/>
          </p:cNvSpPr>
          <p:nvPr/>
        </p:nvSpPr>
        <p:spPr bwMode="auto">
          <a:xfrm>
            <a:off x="1189038" y="1636713"/>
            <a:ext cx="6218237" cy="611187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7DC1FF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2400">
                <a:latin typeface="Franklin Gothic Medium" pitchFamily="34" charset="0"/>
              </a:rPr>
              <a:t>Steps in the Succession Planning Process</a:t>
            </a:r>
          </a:p>
        </p:txBody>
      </p:sp>
      <p:sp>
        <p:nvSpPr>
          <p:cNvPr id="2763785" name="Rectangle 9" descr="Brown01"/>
          <p:cNvSpPr>
            <a:spLocks noChangeArrowheads="1"/>
          </p:cNvSpPr>
          <p:nvPr/>
        </p:nvSpPr>
        <p:spPr bwMode="blackWhite">
          <a:xfrm>
            <a:off x="2111375" y="2592388"/>
            <a:ext cx="5295900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Anticipate management needs</a:t>
            </a:r>
          </a:p>
        </p:txBody>
      </p:sp>
      <p:sp>
        <p:nvSpPr>
          <p:cNvPr id="2763786" name="Rectangle 10" descr="Tan01"/>
          <p:cNvSpPr>
            <a:spLocks noChangeArrowheads="1"/>
          </p:cNvSpPr>
          <p:nvPr/>
        </p:nvSpPr>
        <p:spPr bwMode="blackWhite">
          <a:xfrm>
            <a:off x="2111375" y="4000500"/>
            <a:ext cx="5295900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Create replacement charts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71613" y="2643188"/>
            <a:ext cx="639762" cy="1044575"/>
            <a:chOff x="576" y="1008"/>
            <a:chExt cx="403" cy="658"/>
          </a:xfrm>
        </p:grpSpPr>
        <p:sp>
          <p:nvSpPr>
            <p:cNvPr id="58386" name="Freeform 12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13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2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471613" y="3314700"/>
            <a:ext cx="639762" cy="1044575"/>
            <a:chOff x="576" y="1008"/>
            <a:chExt cx="403" cy="658"/>
          </a:xfrm>
        </p:grpSpPr>
        <p:sp>
          <p:nvSpPr>
            <p:cNvPr id="58384" name="Freeform 15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16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3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71613" y="4014788"/>
            <a:ext cx="639762" cy="1044575"/>
            <a:chOff x="576" y="1008"/>
            <a:chExt cx="403" cy="658"/>
          </a:xfrm>
        </p:grpSpPr>
        <p:sp>
          <p:nvSpPr>
            <p:cNvPr id="58382" name="Freeform 18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Oval 19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4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6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6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76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3782" grpId="0"/>
      <p:bldP spid="2763783" grpId="0"/>
      <p:bldP spid="2763784" grpId="0" animBg="1" autoUpdateAnimBg="0"/>
      <p:bldP spid="2763785" grpId="0"/>
      <p:bldP spid="276378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DAA8FBB5-3AF2-42B9-AB30-7A9F2D633AD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76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Management Development Techniques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39763" y="2057400"/>
            <a:ext cx="7864475" cy="2432050"/>
            <a:chOff x="403" y="1296"/>
            <a:chExt cx="4954" cy="1532"/>
          </a:xfrm>
        </p:grpSpPr>
        <p:sp>
          <p:nvSpPr>
            <p:cNvPr id="60422" name="AutoShape 12" descr="brownfill01"/>
            <p:cNvSpPr>
              <a:spLocks noChangeArrowheads="1"/>
            </p:cNvSpPr>
            <p:nvPr/>
          </p:nvSpPr>
          <p:spPr bwMode="auto">
            <a:xfrm>
              <a:off x="403" y="2260"/>
              <a:ext cx="1558" cy="568"/>
            </a:xfrm>
            <a:prstGeom prst="roundRect">
              <a:avLst>
                <a:gd name="adj" fmla="val 8361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5715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Job </a:t>
              </a:r>
              <a:br>
                <a:rPr lang="en-US" altLang="en-US" sz="2400">
                  <a:latin typeface="Franklin Gothic Medium" pitchFamily="34" charset="0"/>
                </a:rPr>
              </a:br>
              <a:r>
                <a:rPr lang="en-US" altLang="en-US" sz="2400">
                  <a:latin typeface="Franklin Gothic Medium" pitchFamily="34" charset="0"/>
                </a:rPr>
                <a:t>rotation</a:t>
              </a:r>
              <a:endParaRPr lang="en-US" altLang="en-US" sz="2400" i="1">
                <a:latin typeface="Franklin Gothic Medium" pitchFamily="34" charset="0"/>
              </a:endParaRPr>
            </a:p>
          </p:txBody>
        </p:sp>
        <p:sp>
          <p:nvSpPr>
            <p:cNvPr id="60423" name="AutoShape 13" descr="greenfill01"/>
            <p:cNvSpPr>
              <a:spLocks noChangeArrowheads="1"/>
            </p:cNvSpPr>
            <p:nvPr/>
          </p:nvSpPr>
          <p:spPr bwMode="auto">
            <a:xfrm>
              <a:off x="2102" y="2259"/>
              <a:ext cx="1558" cy="566"/>
            </a:xfrm>
            <a:prstGeom prst="roundRect">
              <a:avLst>
                <a:gd name="adj" fmla="val 7120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57150" algn="ctr">
              <a:solidFill>
                <a:srgbClr val="65CD65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Coaching and understudy</a:t>
              </a:r>
            </a:p>
          </p:txBody>
        </p:sp>
        <p:cxnSp>
          <p:nvCxnSpPr>
            <p:cNvPr id="60424" name="AutoShape 14"/>
            <p:cNvCxnSpPr>
              <a:cxnSpLocks noChangeShapeType="1"/>
              <a:stCxn id="60425" idx="2"/>
              <a:endCxn id="60422" idx="0"/>
            </p:cNvCxnSpPr>
            <p:nvPr/>
          </p:nvCxnSpPr>
          <p:spPr bwMode="auto">
            <a:xfrm rot="5400000">
              <a:off x="1784" y="1147"/>
              <a:ext cx="493" cy="1698"/>
            </a:xfrm>
            <a:prstGeom prst="bentConnector3">
              <a:avLst>
                <a:gd name="adj1" fmla="val 49898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60425" name="AutoShape 15"/>
            <p:cNvSpPr>
              <a:spLocks noChangeArrowheads="1"/>
            </p:cNvSpPr>
            <p:nvPr/>
          </p:nvSpPr>
          <p:spPr bwMode="auto">
            <a:xfrm>
              <a:off x="1094" y="1296"/>
              <a:ext cx="3572" cy="435"/>
            </a:xfrm>
            <a:prstGeom prst="roundRect">
              <a:avLst>
                <a:gd name="adj" fmla="val 12259"/>
              </a:avLst>
            </a:prstGeom>
            <a:gradFill rotWithShape="1">
              <a:gsLst>
                <a:gs pos="0">
                  <a:srgbClr val="EAD596"/>
                </a:gs>
                <a:gs pos="100000">
                  <a:srgbClr val="CC9900"/>
                </a:gs>
              </a:gsLst>
              <a:lin ang="5400000" scaled="1"/>
            </a:gradFill>
            <a:ln w="57150">
              <a:solidFill>
                <a:srgbClr val="CC9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800">
                  <a:latin typeface="Franklin Gothic Medium" pitchFamily="34" charset="0"/>
                </a:rPr>
                <a:t>Managerial On-the-Job Training</a:t>
              </a:r>
            </a:p>
          </p:txBody>
        </p:sp>
        <p:cxnSp>
          <p:nvCxnSpPr>
            <p:cNvPr id="60426" name="AutoShape 16"/>
            <p:cNvCxnSpPr>
              <a:cxnSpLocks noChangeShapeType="1"/>
              <a:stCxn id="60425" idx="2"/>
              <a:endCxn id="60423" idx="0"/>
            </p:cNvCxnSpPr>
            <p:nvPr/>
          </p:nvCxnSpPr>
          <p:spPr bwMode="auto">
            <a:xfrm rot="16200000" flipH="1">
              <a:off x="2635" y="1994"/>
              <a:ext cx="492" cy="1"/>
            </a:xfrm>
            <a:prstGeom prst="bentConnector3">
              <a:avLst>
                <a:gd name="adj1" fmla="val 49796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60427" name="AutoShape 17" descr="bluefill01"/>
            <p:cNvSpPr>
              <a:spLocks noChangeArrowheads="1"/>
            </p:cNvSpPr>
            <p:nvPr/>
          </p:nvSpPr>
          <p:spPr bwMode="auto">
            <a:xfrm>
              <a:off x="3799" y="2260"/>
              <a:ext cx="1558" cy="567"/>
            </a:xfrm>
            <a:prstGeom prst="roundRect">
              <a:avLst>
                <a:gd name="adj" fmla="val 7120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2400">
                  <a:latin typeface="Franklin Gothic Medium" pitchFamily="34" charset="0"/>
                </a:rPr>
                <a:t>Action </a:t>
              </a:r>
              <a:br>
                <a:rPr lang="en-US" altLang="en-US" sz="2400">
                  <a:latin typeface="Franklin Gothic Medium" pitchFamily="34" charset="0"/>
                </a:rPr>
              </a:br>
              <a:r>
                <a:rPr lang="en-US" altLang="en-US" sz="2400">
                  <a:latin typeface="Franklin Gothic Medium" pitchFamily="34" charset="0"/>
                </a:rPr>
                <a:t>learning</a:t>
              </a:r>
            </a:p>
          </p:txBody>
        </p:sp>
        <p:cxnSp>
          <p:nvCxnSpPr>
            <p:cNvPr id="60428" name="AutoShape 18"/>
            <p:cNvCxnSpPr>
              <a:cxnSpLocks noChangeShapeType="1"/>
              <a:stCxn id="60425" idx="2"/>
              <a:endCxn id="60427" idx="0"/>
            </p:cNvCxnSpPr>
            <p:nvPr/>
          </p:nvCxnSpPr>
          <p:spPr bwMode="auto">
            <a:xfrm rot="16200000" flipH="1">
              <a:off x="3482" y="1147"/>
              <a:ext cx="493" cy="1698"/>
            </a:xfrm>
            <a:prstGeom prst="bentConnector3">
              <a:avLst>
                <a:gd name="adj1" fmla="val 49898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1FCFA570-AA57-4916-AA56-C507BE60286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1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The Orientation Process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31838" y="1692275"/>
            <a:ext cx="7680325" cy="3473450"/>
            <a:chOff x="576" y="1066"/>
            <a:chExt cx="4608" cy="2188"/>
          </a:xfrm>
        </p:grpSpPr>
        <p:sp>
          <p:nvSpPr>
            <p:cNvPr id="8198" name="AutoShape 18" descr="grayfill01"/>
            <p:cNvSpPr>
              <a:spLocks noChangeArrowheads="1"/>
            </p:cNvSpPr>
            <p:nvPr/>
          </p:nvSpPr>
          <p:spPr bwMode="auto">
            <a:xfrm>
              <a:off x="3918" y="1066"/>
              <a:ext cx="1266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5715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Company organization and operations</a:t>
              </a:r>
            </a:p>
          </p:txBody>
        </p:sp>
        <p:sp>
          <p:nvSpPr>
            <p:cNvPr id="8199" name="AutoShape 19" descr="greenfill01"/>
            <p:cNvSpPr>
              <a:spLocks noChangeArrowheads="1"/>
            </p:cNvSpPr>
            <p:nvPr/>
          </p:nvSpPr>
          <p:spPr bwMode="auto">
            <a:xfrm>
              <a:off x="3918" y="1859"/>
              <a:ext cx="1266" cy="57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57150" algn="ctr">
              <a:solidFill>
                <a:srgbClr val="74D274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Safety measures</a:t>
              </a:r>
              <a:br>
                <a:rPr lang="en-US" altLang="en-US" sz="1600">
                  <a:latin typeface="Franklin Gothic Medium" pitchFamily="34" charset="0"/>
                </a:rPr>
              </a:br>
              <a:r>
                <a:rPr lang="en-US" altLang="en-US" sz="1600">
                  <a:latin typeface="Franklin Gothic Medium" pitchFamily="34" charset="0"/>
                </a:rPr>
                <a:t>and regulations</a:t>
              </a:r>
            </a:p>
          </p:txBody>
        </p:sp>
        <p:sp>
          <p:nvSpPr>
            <p:cNvPr id="8200" name="AutoShape 20" descr="bluefill01"/>
            <p:cNvSpPr>
              <a:spLocks noChangeArrowheads="1"/>
            </p:cNvSpPr>
            <p:nvPr/>
          </p:nvSpPr>
          <p:spPr bwMode="auto">
            <a:xfrm>
              <a:off x="3918" y="2667"/>
              <a:ext cx="1266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Facilities </a:t>
              </a:r>
              <a:br>
                <a:rPr lang="en-US" altLang="en-US" sz="1600">
                  <a:latin typeface="Franklin Gothic Medium" pitchFamily="34" charset="0"/>
                </a:rPr>
              </a:br>
              <a:r>
                <a:rPr lang="en-US" altLang="en-US" sz="1600">
                  <a:latin typeface="Franklin Gothic Medium" pitchFamily="34" charset="0"/>
                </a:rPr>
                <a:t>tour</a:t>
              </a:r>
            </a:p>
          </p:txBody>
        </p:sp>
        <p:cxnSp>
          <p:nvCxnSpPr>
            <p:cNvPr id="8201" name="AutoShape 21"/>
            <p:cNvCxnSpPr>
              <a:cxnSpLocks noChangeShapeType="1"/>
              <a:stCxn id="8204" idx="7"/>
              <a:endCxn id="8198" idx="1"/>
            </p:cNvCxnSpPr>
            <p:nvPr/>
          </p:nvCxnSpPr>
          <p:spPr bwMode="auto">
            <a:xfrm rot="-5400000">
              <a:off x="3424" y="1379"/>
              <a:ext cx="518" cy="470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8202" name="AutoShape 22"/>
            <p:cNvCxnSpPr>
              <a:cxnSpLocks noChangeShapeType="1"/>
              <a:stCxn id="8204" idx="6"/>
              <a:endCxn id="8199" idx="1"/>
            </p:cNvCxnSpPr>
            <p:nvPr/>
          </p:nvCxnSpPr>
          <p:spPr bwMode="auto">
            <a:xfrm flipV="1">
              <a:off x="3686" y="2147"/>
              <a:ext cx="232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8203" name="AutoShape 23"/>
            <p:cNvCxnSpPr>
              <a:cxnSpLocks noChangeShapeType="1"/>
              <a:stCxn id="8204" idx="5"/>
              <a:endCxn id="8200" idx="1"/>
            </p:cNvCxnSpPr>
            <p:nvPr/>
          </p:nvCxnSpPr>
          <p:spPr bwMode="auto">
            <a:xfrm rot="16200000" flipH="1">
              <a:off x="3416" y="2454"/>
              <a:ext cx="534" cy="470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8204" name="Oval 24"/>
            <p:cNvSpPr>
              <a:spLocks noChangeArrowheads="1"/>
            </p:cNvSpPr>
            <p:nvPr/>
          </p:nvSpPr>
          <p:spPr bwMode="auto">
            <a:xfrm>
              <a:off x="2059" y="1760"/>
              <a:ext cx="1627" cy="775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6B8E"/>
                </a:gs>
              </a:gsLst>
              <a:lin ang="5400000" scaled="1"/>
            </a:gradFill>
            <a:ln w="38100" algn="ctr">
              <a:solidFill>
                <a:srgbClr val="336699"/>
              </a:solidFill>
              <a:round/>
              <a:headEnd/>
              <a:tailEnd/>
            </a:ln>
          </p:spPr>
          <p:txBody>
            <a:bodyPr lIns="0" rIns="0" anchor="ctr" anchorCtr="1"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chemeClr val="bg1"/>
                  </a:solidFill>
                </a:rPr>
                <a:t>Employee Orientation</a:t>
              </a:r>
            </a:p>
          </p:txBody>
        </p:sp>
        <p:sp>
          <p:nvSpPr>
            <p:cNvPr id="8205" name="AutoShape 25" descr="redfill01"/>
            <p:cNvSpPr>
              <a:spLocks noChangeArrowheads="1"/>
            </p:cNvSpPr>
            <p:nvPr/>
          </p:nvSpPr>
          <p:spPr bwMode="auto">
            <a:xfrm>
              <a:off x="576" y="1075"/>
              <a:ext cx="1267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stretch>
                <a:fillRect/>
              </a:stretch>
            </a:blipFill>
            <a:ln w="57150" algn="ctr">
              <a:solidFill>
                <a:srgbClr val="F27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Employee benefit information</a:t>
              </a:r>
            </a:p>
          </p:txBody>
        </p:sp>
        <p:sp>
          <p:nvSpPr>
            <p:cNvPr id="8206" name="AutoShape 26" descr="brownfill01"/>
            <p:cNvSpPr>
              <a:spLocks noChangeArrowheads="1"/>
            </p:cNvSpPr>
            <p:nvPr/>
          </p:nvSpPr>
          <p:spPr bwMode="auto">
            <a:xfrm>
              <a:off x="576" y="1859"/>
              <a:ext cx="1267" cy="57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stretch>
                <a:fillRect/>
              </a:stretch>
            </a:blipFill>
            <a:ln w="5715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Personnel </a:t>
              </a:r>
              <a:br>
                <a:rPr lang="en-US" altLang="en-US" sz="1600">
                  <a:latin typeface="Franklin Gothic Medium" pitchFamily="34" charset="0"/>
                </a:rPr>
              </a:br>
              <a:r>
                <a:rPr lang="en-US" altLang="en-US" sz="1600">
                  <a:latin typeface="Franklin Gothic Medium" pitchFamily="34" charset="0"/>
                </a:rPr>
                <a:t>policies</a:t>
              </a:r>
            </a:p>
          </p:txBody>
        </p:sp>
        <p:sp>
          <p:nvSpPr>
            <p:cNvPr id="8207" name="AutoShape 27" descr="purplefill01"/>
            <p:cNvSpPr>
              <a:spLocks noChangeArrowheads="1"/>
            </p:cNvSpPr>
            <p:nvPr/>
          </p:nvSpPr>
          <p:spPr bwMode="auto">
            <a:xfrm>
              <a:off x="576" y="2676"/>
              <a:ext cx="1267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stretch>
                <a:fillRect/>
              </a:stretch>
            </a:blipFill>
            <a:ln w="57150" algn="ctr">
              <a:solidFill>
                <a:srgbClr val="C46AB7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1" hangingPunct="1"/>
              <a:r>
                <a:rPr lang="en-US" altLang="en-US" sz="1600">
                  <a:latin typeface="Franklin Gothic Medium" pitchFamily="34" charset="0"/>
                </a:rPr>
                <a:t>Daily </a:t>
              </a:r>
              <a:br>
                <a:rPr lang="en-US" altLang="en-US" sz="1600">
                  <a:latin typeface="Franklin Gothic Medium" pitchFamily="34" charset="0"/>
                </a:rPr>
              </a:br>
              <a:r>
                <a:rPr lang="en-US" altLang="en-US" sz="1600">
                  <a:latin typeface="Franklin Gothic Medium" pitchFamily="34" charset="0"/>
                </a:rPr>
                <a:t>routine</a:t>
              </a:r>
            </a:p>
          </p:txBody>
        </p:sp>
        <p:cxnSp>
          <p:nvCxnSpPr>
            <p:cNvPr id="8208" name="AutoShape 28"/>
            <p:cNvCxnSpPr>
              <a:cxnSpLocks noChangeShapeType="1"/>
              <a:stCxn id="8204" idx="1"/>
              <a:endCxn id="8205" idx="3"/>
            </p:cNvCxnSpPr>
            <p:nvPr/>
          </p:nvCxnSpPr>
          <p:spPr bwMode="auto">
            <a:xfrm rot="5400000" flipH="1">
              <a:off x="1815" y="1392"/>
              <a:ext cx="509" cy="454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8209" name="AutoShape 29"/>
            <p:cNvCxnSpPr>
              <a:cxnSpLocks noChangeShapeType="1"/>
              <a:stCxn id="8204" idx="2"/>
              <a:endCxn id="8206" idx="3"/>
            </p:cNvCxnSpPr>
            <p:nvPr/>
          </p:nvCxnSpPr>
          <p:spPr bwMode="auto">
            <a:xfrm flipH="1" flipV="1">
              <a:off x="1843" y="2147"/>
              <a:ext cx="216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8210" name="AutoShape 30"/>
            <p:cNvCxnSpPr>
              <a:cxnSpLocks noChangeShapeType="1"/>
              <a:stCxn id="8204" idx="3"/>
              <a:endCxn id="8207" idx="3"/>
            </p:cNvCxnSpPr>
            <p:nvPr/>
          </p:nvCxnSpPr>
          <p:spPr bwMode="auto">
            <a:xfrm rot="5400000">
              <a:off x="1798" y="2467"/>
              <a:ext cx="543" cy="454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4FB90781-94CC-4940-B9B8-DE220FDA40B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767875" name="Freeform 3"/>
          <p:cNvSpPr>
            <a:spLocks/>
          </p:cNvSpPr>
          <p:nvPr/>
        </p:nvSpPr>
        <p:spPr bwMode="blackWhite">
          <a:xfrm>
            <a:off x="922338" y="2549525"/>
            <a:ext cx="533400" cy="6096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76" name="Rectangle 4"/>
          <p:cNvSpPr>
            <a:spLocks noChangeArrowheads="1"/>
          </p:cNvSpPr>
          <p:nvPr/>
        </p:nvSpPr>
        <p:spPr bwMode="blackWhite">
          <a:xfrm>
            <a:off x="1455738" y="4972050"/>
            <a:ext cx="3665537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University-related programs</a:t>
            </a:r>
          </a:p>
        </p:txBody>
      </p:sp>
      <p:sp>
        <p:nvSpPr>
          <p:cNvPr id="2767877" name="Rectangle 5"/>
          <p:cNvSpPr>
            <a:spLocks noChangeArrowheads="1"/>
          </p:cNvSpPr>
          <p:nvPr/>
        </p:nvSpPr>
        <p:spPr bwMode="blackWhite">
          <a:xfrm>
            <a:off x="1455738" y="3652838"/>
            <a:ext cx="31162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Management games</a:t>
            </a:r>
          </a:p>
        </p:txBody>
      </p:sp>
      <p:sp>
        <p:nvSpPr>
          <p:cNvPr id="2767878" name="AutoShape 6" descr="bluefill01"/>
          <p:cNvSpPr>
            <a:spLocks noChangeArrowheads="1"/>
          </p:cNvSpPr>
          <p:nvPr/>
        </p:nvSpPr>
        <p:spPr bwMode="auto">
          <a:xfrm>
            <a:off x="639763" y="1600200"/>
            <a:ext cx="5486400" cy="966788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7DC1FF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2400">
                <a:latin typeface="Franklin Gothic Medium" pitchFamily="34" charset="0"/>
              </a:rPr>
              <a:t>Off-the-Job Management Training </a:t>
            </a:r>
            <a:br>
              <a:rPr lang="en-US" altLang="en-US" sz="2400">
                <a:latin typeface="Franklin Gothic Medium" pitchFamily="34" charset="0"/>
              </a:rPr>
            </a:br>
            <a:r>
              <a:rPr lang="en-US" altLang="en-US" sz="2400">
                <a:latin typeface="Franklin Gothic Medium" pitchFamily="34" charset="0"/>
              </a:rPr>
              <a:t>and Development Techniques</a:t>
            </a:r>
          </a:p>
        </p:txBody>
      </p:sp>
      <p:sp>
        <p:nvSpPr>
          <p:cNvPr id="2767879" name="Rectangle 7"/>
          <p:cNvSpPr>
            <a:spLocks noChangeArrowheads="1"/>
          </p:cNvSpPr>
          <p:nvPr/>
        </p:nvSpPr>
        <p:spPr bwMode="blackWhite">
          <a:xfrm>
            <a:off x="1455738" y="2962275"/>
            <a:ext cx="31162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case study method</a:t>
            </a:r>
          </a:p>
        </p:txBody>
      </p:sp>
      <p:sp>
        <p:nvSpPr>
          <p:cNvPr id="2767880" name="Rectangle 8"/>
          <p:cNvSpPr>
            <a:spLocks noChangeArrowheads="1"/>
          </p:cNvSpPr>
          <p:nvPr/>
        </p:nvSpPr>
        <p:spPr bwMode="blackWhite">
          <a:xfrm>
            <a:off x="1455738" y="4340225"/>
            <a:ext cx="31162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Outside seminars</a:t>
            </a:r>
          </a:p>
        </p:txBody>
      </p:sp>
      <p:sp>
        <p:nvSpPr>
          <p:cNvPr id="2767881" name="Freeform 9"/>
          <p:cNvSpPr>
            <a:spLocks/>
          </p:cNvSpPr>
          <p:nvPr/>
        </p:nvSpPr>
        <p:spPr bwMode="blackWhite">
          <a:xfrm>
            <a:off x="922338" y="3009900"/>
            <a:ext cx="533400" cy="8382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82" name="Freeform 10"/>
          <p:cNvSpPr>
            <a:spLocks/>
          </p:cNvSpPr>
          <p:nvPr/>
        </p:nvSpPr>
        <p:spPr bwMode="blackWhite">
          <a:xfrm>
            <a:off x="922338" y="3573463"/>
            <a:ext cx="533400" cy="9525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83" name="Freeform 11"/>
          <p:cNvSpPr>
            <a:spLocks/>
          </p:cNvSpPr>
          <p:nvPr/>
        </p:nvSpPr>
        <p:spPr bwMode="blackWhite">
          <a:xfrm>
            <a:off x="922338" y="4095750"/>
            <a:ext cx="533400" cy="10668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84" name="Freeform 12"/>
          <p:cNvSpPr>
            <a:spLocks/>
          </p:cNvSpPr>
          <p:nvPr/>
        </p:nvSpPr>
        <p:spPr bwMode="blackWhite">
          <a:xfrm>
            <a:off x="5211763" y="2568575"/>
            <a:ext cx="533400" cy="6096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85" name="Rectangle 13"/>
          <p:cNvSpPr>
            <a:spLocks noChangeArrowheads="1"/>
          </p:cNvSpPr>
          <p:nvPr/>
        </p:nvSpPr>
        <p:spPr bwMode="blackWhite">
          <a:xfrm>
            <a:off x="5745163" y="4975225"/>
            <a:ext cx="28495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Executive coaches</a:t>
            </a:r>
          </a:p>
        </p:txBody>
      </p:sp>
      <p:sp>
        <p:nvSpPr>
          <p:cNvPr id="2767886" name="Rectangle 14"/>
          <p:cNvSpPr>
            <a:spLocks noChangeArrowheads="1"/>
          </p:cNvSpPr>
          <p:nvPr/>
        </p:nvSpPr>
        <p:spPr bwMode="blackWhite">
          <a:xfrm>
            <a:off x="5745163" y="3656013"/>
            <a:ext cx="28495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Behavior modeling</a:t>
            </a:r>
          </a:p>
        </p:txBody>
      </p:sp>
      <p:sp>
        <p:nvSpPr>
          <p:cNvPr id="2767887" name="Rectangle 15"/>
          <p:cNvSpPr>
            <a:spLocks noChangeArrowheads="1"/>
          </p:cNvSpPr>
          <p:nvPr/>
        </p:nvSpPr>
        <p:spPr bwMode="blackWhite">
          <a:xfrm>
            <a:off x="5745163" y="2965450"/>
            <a:ext cx="28495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Role playing</a:t>
            </a:r>
          </a:p>
        </p:txBody>
      </p:sp>
      <p:sp>
        <p:nvSpPr>
          <p:cNvPr id="2767888" name="Rectangle 16"/>
          <p:cNvSpPr>
            <a:spLocks noChangeArrowheads="1"/>
          </p:cNvSpPr>
          <p:nvPr/>
        </p:nvSpPr>
        <p:spPr bwMode="blackWhite">
          <a:xfrm>
            <a:off x="5745163" y="4343400"/>
            <a:ext cx="2849562" cy="3778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/>
              <a:t>Corporate universities</a:t>
            </a:r>
          </a:p>
        </p:txBody>
      </p:sp>
      <p:sp>
        <p:nvSpPr>
          <p:cNvPr id="2767889" name="Freeform 17"/>
          <p:cNvSpPr>
            <a:spLocks/>
          </p:cNvSpPr>
          <p:nvPr/>
        </p:nvSpPr>
        <p:spPr bwMode="blackWhite">
          <a:xfrm>
            <a:off x="5211763" y="3013075"/>
            <a:ext cx="533400" cy="8382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90" name="Freeform 18"/>
          <p:cNvSpPr>
            <a:spLocks/>
          </p:cNvSpPr>
          <p:nvPr/>
        </p:nvSpPr>
        <p:spPr bwMode="blackWhite">
          <a:xfrm>
            <a:off x="5211763" y="3576638"/>
            <a:ext cx="533400" cy="9525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91" name="Freeform 19"/>
          <p:cNvSpPr>
            <a:spLocks/>
          </p:cNvSpPr>
          <p:nvPr/>
        </p:nvSpPr>
        <p:spPr bwMode="blackWhite">
          <a:xfrm>
            <a:off x="5211763" y="4098925"/>
            <a:ext cx="533400" cy="1066800"/>
          </a:xfrm>
          <a:custGeom>
            <a:avLst/>
            <a:gdLst>
              <a:gd name="T0" fmla="*/ 0 w 480"/>
              <a:gd name="T1" fmla="*/ 0 h 528"/>
              <a:gd name="T2" fmla="*/ 0 w 480"/>
              <a:gd name="T3" fmla="*/ 2147483646 h 528"/>
              <a:gd name="T4" fmla="*/ 2147483646 w 480"/>
              <a:gd name="T5" fmla="*/ 2147483646 h 528"/>
              <a:gd name="T6" fmla="*/ 0 60000 65536"/>
              <a:gd name="T7" fmla="*/ 0 60000 65536"/>
              <a:gd name="T8" fmla="*/ 0 60000 65536"/>
              <a:gd name="T9" fmla="*/ 0 w 480"/>
              <a:gd name="T10" fmla="*/ 0 h 528"/>
              <a:gd name="T11" fmla="*/ 480 w 48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528">
                <a:moveTo>
                  <a:pt x="0" y="0"/>
                </a:moveTo>
                <a:lnTo>
                  <a:pt x="0" y="528"/>
                </a:lnTo>
                <a:lnTo>
                  <a:pt x="480" y="528"/>
                </a:lnTo>
              </a:path>
            </a:pathLst>
          </a:custGeom>
          <a:noFill/>
          <a:ln w="57150" cap="flat" cmpd="sng">
            <a:solidFill>
              <a:srgbClr val="006699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9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Other Management Training Techniques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76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76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6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76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6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76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6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76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6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76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6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76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6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875" grpId="0" animBg="1"/>
      <p:bldP spid="2767876" grpId="0"/>
      <p:bldP spid="2767877" grpId="0"/>
      <p:bldP spid="2767878" grpId="0" animBg="1" autoUpdateAnimBg="0"/>
      <p:bldP spid="2767879" grpId="0"/>
      <p:bldP spid="2767880" grpId="0"/>
      <p:bldP spid="2767881" grpId="0" animBg="1"/>
      <p:bldP spid="2767882" grpId="0" animBg="1"/>
      <p:bldP spid="2767883" grpId="0" animBg="1"/>
      <p:bldP spid="2767884" grpId="0" animBg="1"/>
      <p:bldP spid="2767885" grpId="0"/>
      <p:bldP spid="2767886" grpId="0"/>
      <p:bldP spid="2767887" grpId="0"/>
      <p:bldP spid="2767888" grpId="0"/>
      <p:bldP spid="2767889" grpId="0" animBg="1"/>
      <p:bldP spid="2767890" grpId="0" animBg="1"/>
      <p:bldP spid="27678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F25DC28A-A537-4F11-8F7B-5316396E3898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803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Behavior Modeling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1613" y="1933575"/>
            <a:ext cx="639762" cy="1044575"/>
            <a:chOff x="576" y="1008"/>
            <a:chExt cx="403" cy="658"/>
          </a:xfrm>
        </p:grpSpPr>
        <p:sp>
          <p:nvSpPr>
            <p:cNvPr id="64532" name="Freeform 6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3" name="Oval 7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1</a:t>
              </a:r>
            </a:p>
          </p:txBody>
        </p:sp>
      </p:grpSp>
      <p:sp>
        <p:nvSpPr>
          <p:cNvPr id="2803720" name="Rectangle 8" descr="Pink01"/>
          <p:cNvSpPr>
            <a:spLocks noChangeArrowheads="1"/>
          </p:cNvSpPr>
          <p:nvPr/>
        </p:nvSpPr>
        <p:spPr bwMode="blackWhite">
          <a:xfrm>
            <a:off x="2111375" y="4702175"/>
            <a:ext cx="5295900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Encourage transfer of training to job</a:t>
            </a:r>
          </a:p>
        </p:txBody>
      </p:sp>
      <p:sp>
        <p:nvSpPr>
          <p:cNvPr id="2803721" name="Rectangle 9" descr="DKblue01"/>
          <p:cNvSpPr>
            <a:spLocks noChangeArrowheads="1"/>
          </p:cNvSpPr>
          <p:nvPr/>
        </p:nvSpPr>
        <p:spPr bwMode="blackWhite">
          <a:xfrm>
            <a:off x="2111375" y="3314700"/>
            <a:ext cx="6118225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Have trainees role play using behaviors</a:t>
            </a:r>
          </a:p>
        </p:txBody>
      </p:sp>
      <p:sp>
        <p:nvSpPr>
          <p:cNvPr id="2803722" name="AutoShape 10" descr="bluefill01"/>
          <p:cNvSpPr>
            <a:spLocks noChangeArrowheads="1"/>
          </p:cNvSpPr>
          <p:nvPr/>
        </p:nvSpPr>
        <p:spPr bwMode="auto">
          <a:xfrm>
            <a:off x="1189038" y="1636713"/>
            <a:ext cx="4205287" cy="611187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7DC1FF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2400">
                <a:latin typeface="Franklin Gothic Medium" pitchFamily="34" charset="0"/>
              </a:rPr>
              <a:t>Behavior Modeling Training</a:t>
            </a:r>
          </a:p>
        </p:txBody>
      </p:sp>
      <p:sp>
        <p:nvSpPr>
          <p:cNvPr id="2803723" name="Rectangle 11" descr="Brown01"/>
          <p:cNvSpPr>
            <a:spLocks noChangeArrowheads="1"/>
          </p:cNvSpPr>
          <p:nvPr/>
        </p:nvSpPr>
        <p:spPr bwMode="blackWhite">
          <a:xfrm>
            <a:off x="2111375" y="2592388"/>
            <a:ext cx="5295900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Model the effective behaviors</a:t>
            </a:r>
          </a:p>
        </p:txBody>
      </p:sp>
      <p:sp>
        <p:nvSpPr>
          <p:cNvPr id="2803724" name="Rectangle 12" descr="Tan01"/>
          <p:cNvSpPr>
            <a:spLocks noChangeArrowheads="1"/>
          </p:cNvSpPr>
          <p:nvPr/>
        </p:nvSpPr>
        <p:spPr bwMode="blackWhite">
          <a:xfrm>
            <a:off x="2111375" y="3990975"/>
            <a:ext cx="6118225" cy="4508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Provide social reinforcement and feedback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71613" y="2643188"/>
            <a:ext cx="639762" cy="1044575"/>
            <a:chOff x="576" y="1008"/>
            <a:chExt cx="403" cy="658"/>
          </a:xfrm>
        </p:grpSpPr>
        <p:sp>
          <p:nvSpPr>
            <p:cNvPr id="64530" name="Freeform 14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1" name="Oval 15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2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71613" y="3314700"/>
            <a:ext cx="639762" cy="1044575"/>
            <a:chOff x="576" y="1008"/>
            <a:chExt cx="403" cy="658"/>
          </a:xfrm>
        </p:grpSpPr>
        <p:sp>
          <p:nvSpPr>
            <p:cNvPr id="64528" name="Freeform 17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9" name="Oval 18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3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471613" y="4014788"/>
            <a:ext cx="639762" cy="1044575"/>
            <a:chOff x="576" y="1008"/>
            <a:chExt cx="403" cy="658"/>
          </a:xfrm>
        </p:grpSpPr>
        <p:sp>
          <p:nvSpPr>
            <p:cNvPr id="64526" name="Freeform 20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7" name="Oval 21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4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0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80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80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80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3720" grpId="0"/>
      <p:bldP spid="2803721" grpId="0"/>
      <p:bldP spid="2803722" grpId="0" animBg="1" autoUpdateAnimBg="0"/>
      <p:bldP spid="2803723" grpId="0"/>
      <p:bldP spid="28037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04A5C17B-E031-4AEC-B337-4E513A5F6B75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78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Evaluating the Training Effort</a:t>
            </a:r>
          </a:p>
        </p:txBody>
      </p:sp>
      <p:sp>
        <p:nvSpPr>
          <p:cNvPr id="278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/>
              <a:t>Designing the Evaluation Study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/>
              <a:t>Time series design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/>
              <a:t>Controlled experimentation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/>
              <a:t>Choosing Which Training Effects to Measure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i="1" dirty="0"/>
              <a:t>Reaction</a:t>
            </a:r>
            <a:r>
              <a:rPr lang="en-US" sz="2400" dirty="0"/>
              <a:t> of trainees to the program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i="1" dirty="0"/>
              <a:t>Learning</a:t>
            </a:r>
            <a:r>
              <a:rPr lang="en-US" sz="2400" dirty="0"/>
              <a:t> that actually took place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i="1" dirty="0"/>
              <a:t>Behavior</a:t>
            </a:r>
            <a:r>
              <a:rPr lang="en-US" sz="2400" dirty="0"/>
              <a:t> that changed on the job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i="1" dirty="0"/>
              <a:t>Results</a:t>
            </a:r>
            <a:r>
              <a:rPr lang="en-US" sz="2400" dirty="0"/>
              <a:t> achieved as a result of the training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6861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BFE22825-307F-4DD0-A861-F80AD4DA9BA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8612" name="Line 2"/>
          <p:cNvSpPr>
            <a:spLocks noChangeShapeType="1"/>
          </p:cNvSpPr>
          <p:nvPr/>
        </p:nvSpPr>
        <p:spPr bwMode="auto">
          <a:xfrm>
            <a:off x="582613" y="685800"/>
            <a:ext cx="7954962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813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6363" indent="-1376363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–7</a:t>
            </a:r>
            <a:r>
              <a:rPr lang="en-US" altLang="en-US" sz="1600">
                <a:cs typeface="Arial" charset="0"/>
              </a:rPr>
              <a:t>	Using a Time Series Graph to Assess a Training Program’s Effects</a:t>
            </a:r>
          </a:p>
        </p:txBody>
      </p:sp>
      <p:pic>
        <p:nvPicPr>
          <p:cNvPr id="68614" name="Picture 4" descr="08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638" y="960438"/>
            <a:ext cx="6307137" cy="54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7065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D7C359D3-8920-417E-BD86-C9A3730BEF2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0660" name="Line 2"/>
          <p:cNvSpPr>
            <a:spLocks noChangeShapeType="1"/>
          </p:cNvSpPr>
          <p:nvPr/>
        </p:nvSpPr>
        <p:spPr bwMode="auto">
          <a:xfrm>
            <a:off x="582613" y="1325563"/>
            <a:ext cx="1703387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19780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cs typeface="Arial" charset="0"/>
              </a:rPr>
              <a:t>A Sample Training</a:t>
            </a:r>
            <a:br>
              <a:rPr lang="en-US" altLang="en-US" sz="1600">
                <a:cs typeface="Arial" charset="0"/>
              </a:rPr>
            </a:br>
            <a:r>
              <a:rPr lang="en-US" altLang="en-US" sz="1600">
                <a:cs typeface="Arial" charset="0"/>
              </a:rPr>
              <a:t>Evaluation Form</a:t>
            </a:r>
          </a:p>
        </p:txBody>
      </p:sp>
      <p:pic>
        <p:nvPicPr>
          <p:cNvPr id="70662" name="Picture 4" descr="08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1300" y="354013"/>
            <a:ext cx="46259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328D69CB-B8BD-4B1E-88AE-8A01DDA531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582613" y="1508125"/>
            <a:ext cx="1978025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90538" y="315913"/>
            <a:ext cx="20701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3366CC"/>
                </a:solidFill>
              </a:rPr>
              <a:t>FIGURE 8</a:t>
            </a:r>
            <a:r>
              <a:rPr lang="en-US" altLang="en-US" sz="1600" b="1">
                <a:solidFill>
                  <a:srgbClr val="3366CC"/>
                </a:solidFill>
                <a:cs typeface="Arial" charset="0"/>
              </a:rPr>
              <a:t>–1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cs typeface="Arial" charset="0"/>
              </a:rPr>
              <a:t>New Employee</a:t>
            </a:r>
            <a:br>
              <a:rPr lang="en-US" altLang="en-US" sz="1600">
                <a:cs typeface="Arial" charset="0"/>
              </a:rPr>
            </a:br>
            <a:r>
              <a:rPr lang="en-US" altLang="en-US" sz="1600">
                <a:cs typeface="Arial" charset="0"/>
              </a:rPr>
              <a:t>Departmental </a:t>
            </a:r>
            <a:br>
              <a:rPr lang="en-US" altLang="en-US" sz="1600">
                <a:cs typeface="Arial" charset="0"/>
              </a:rPr>
            </a:br>
            <a:r>
              <a:rPr lang="en-US" altLang="en-US" sz="1600">
                <a:cs typeface="Arial" charset="0"/>
              </a:rPr>
              <a:t>Orientation Checklist</a:t>
            </a:r>
          </a:p>
        </p:txBody>
      </p:sp>
      <p:pic>
        <p:nvPicPr>
          <p:cNvPr id="10246" name="Picture 6" descr="0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7838" y="349250"/>
            <a:ext cx="4943475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F0CF6C27-1B6D-4C33-B04C-77431E7C191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Training Process</a:t>
            </a:r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050925"/>
            <a:ext cx="6240462" cy="5211763"/>
          </a:xfrm>
        </p:spPr>
        <p:txBody>
          <a:bodyPr/>
          <a:lstStyle/>
          <a:p>
            <a:pPr eaLnBrk="1" hangingPunct="1">
              <a:spcBef>
                <a:spcPct val="45000"/>
              </a:spcBef>
              <a:defRPr/>
            </a:pPr>
            <a:r>
              <a:rPr lang="en-US" dirty="0"/>
              <a:t>Training</a:t>
            </a:r>
          </a:p>
          <a:p>
            <a:pPr lvl="1" eaLnBrk="1" hangingPunct="1">
              <a:spcBef>
                <a:spcPct val="45000"/>
              </a:spcBef>
              <a:defRPr/>
            </a:pPr>
            <a:r>
              <a:rPr lang="en-US" dirty="0"/>
              <a:t>Is the process of teaching new employees </a:t>
            </a:r>
            <a:br>
              <a:rPr lang="en-US" dirty="0"/>
            </a:br>
            <a:r>
              <a:rPr lang="en-US" dirty="0"/>
              <a:t>the basic skills they need to perform their jobs</a:t>
            </a:r>
          </a:p>
          <a:p>
            <a:pPr lvl="1" eaLnBrk="1" hangingPunct="1">
              <a:spcBef>
                <a:spcPct val="45000"/>
              </a:spcBef>
              <a:defRPr/>
            </a:pPr>
            <a:r>
              <a:rPr lang="en-US" dirty="0"/>
              <a:t>Is a hallmark of good management</a:t>
            </a:r>
          </a:p>
          <a:p>
            <a:pPr lvl="1" eaLnBrk="1" hangingPunct="1">
              <a:spcBef>
                <a:spcPct val="45000"/>
              </a:spcBef>
              <a:defRPr/>
            </a:pPr>
            <a:r>
              <a:rPr lang="en-US" dirty="0"/>
              <a:t>Reduces an employer’s exposure to negligent training liability</a:t>
            </a:r>
          </a:p>
          <a:p>
            <a:pPr eaLnBrk="1" hangingPunct="1">
              <a:spcBef>
                <a:spcPct val="45000"/>
              </a:spcBef>
              <a:defRPr/>
            </a:pPr>
            <a:r>
              <a:rPr lang="en-US" dirty="0"/>
              <a:t>Training’s Strategic Context</a:t>
            </a:r>
          </a:p>
          <a:p>
            <a:pPr lvl="1" eaLnBrk="1" hangingPunct="1">
              <a:spcBef>
                <a:spcPct val="45000"/>
              </a:spcBef>
              <a:defRPr/>
            </a:pPr>
            <a:r>
              <a:rPr lang="en-US" dirty="0"/>
              <a:t>The aims of firm’s training programs must make sense in terms of the company’s strategic goals.</a:t>
            </a:r>
          </a:p>
          <a:p>
            <a:pPr lvl="1" eaLnBrk="1" hangingPunct="1">
              <a:spcBef>
                <a:spcPct val="45000"/>
              </a:spcBef>
              <a:defRPr/>
            </a:pPr>
            <a:r>
              <a:rPr lang="en-US" dirty="0"/>
              <a:t>Training fosters employee learning, which results in enhanced organizational performance.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AF985E57-65CA-40B7-A840-4096CEE18E8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2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Steps in the Training Process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1746250"/>
            <a:ext cx="966788" cy="1044575"/>
            <a:chOff x="576" y="1008"/>
            <a:chExt cx="403" cy="658"/>
          </a:xfrm>
        </p:grpSpPr>
        <p:sp>
          <p:nvSpPr>
            <p:cNvPr id="14356" name="Freeform 4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5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1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28800" y="2438400"/>
            <a:ext cx="966788" cy="1044575"/>
            <a:chOff x="581" y="1757"/>
            <a:chExt cx="403" cy="658"/>
          </a:xfrm>
        </p:grpSpPr>
        <p:sp>
          <p:nvSpPr>
            <p:cNvPr id="14354" name="Freeform 7"/>
            <p:cNvSpPr>
              <a:spLocks/>
            </p:cNvSpPr>
            <p:nvPr/>
          </p:nvSpPr>
          <p:spPr bwMode="blackWhite">
            <a:xfrm>
              <a:off x="581" y="1757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8"/>
            <p:cNvSpPr>
              <a:spLocks noChangeArrowheads="1"/>
            </p:cNvSpPr>
            <p:nvPr/>
          </p:nvSpPr>
          <p:spPr bwMode="auto">
            <a:xfrm>
              <a:off x="639" y="2243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2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28800" y="2387600"/>
            <a:ext cx="966788" cy="1725613"/>
            <a:chOff x="581" y="2045"/>
            <a:chExt cx="403" cy="1037"/>
          </a:xfrm>
        </p:grpSpPr>
        <p:sp>
          <p:nvSpPr>
            <p:cNvPr id="14352" name="Freeform 10"/>
            <p:cNvSpPr>
              <a:spLocks/>
            </p:cNvSpPr>
            <p:nvPr/>
          </p:nvSpPr>
          <p:spPr bwMode="blackWhite">
            <a:xfrm>
              <a:off x="581" y="2045"/>
              <a:ext cx="403" cy="952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3094 h 528"/>
                <a:gd name="T4" fmla="*/ 284 w 480"/>
                <a:gd name="T5" fmla="*/ 3094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11"/>
            <p:cNvSpPr>
              <a:spLocks noChangeArrowheads="1"/>
            </p:cNvSpPr>
            <p:nvPr/>
          </p:nvSpPr>
          <p:spPr bwMode="auto">
            <a:xfrm>
              <a:off x="639" y="2910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3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828800" y="3030538"/>
            <a:ext cx="966788" cy="1725612"/>
            <a:chOff x="581" y="2045"/>
            <a:chExt cx="403" cy="1037"/>
          </a:xfrm>
        </p:grpSpPr>
        <p:sp>
          <p:nvSpPr>
            <p:cNvPr id="14350" name="Freeform 13"/>
            <p:cNvSpPr>
              <a:spLocks/>
            </p:cNvSpPr>
            <p:nvPr/>
          </p:nvSpPr>
          <p:spPr bwMode="blackWhite">
            <a:xfrm>
              <a:off x="581" y="2045"/>
              <a:ext cx="403" cy="952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3094 h 528"/>
                <a:gd name="T4" fmla="*/ 284 w 480"/>
                <a:gd name="T5" fmla="*/ 3094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14"/>
            <p:cNvSpPr>
              <a:spLocks noChangeArrowheads="1"/>
            </p:cNvSpPr>
            <p:nvPr/>
          </p:nvSpPr>
          <p:spPr bwMode="auto">
            <a:xfrm>
              <a:off x="639" y="2910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600" b="1"/>
                <a:t>4</a:t>
              </a:r>
            </a:p>
          </p:txBody>
        </p:sp>
      </p:grpSp>
      <p:sp>
        <p:nvSpPr>
          <p:cNvPr id="2724882" name="AutoShape 18" descr="bluefill01"/>
          <p:cNvSpPr>
            <a:spLocks noChangeArrowheads="1"/>
          </p:cNvSpPr>
          <p:nvPr/>
        </p:nvSpPr>
        <p:spPr bwMode="auto">
          <a:xfrm>
            <a:off x="1416050" y="1614488"/>
            <a:ext cx="4344988" cy="498475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7DC1FF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eaLnBrk="1" hangingPunct="1"/>
            <a:r>
              <a:rPr lang="en-US" altLang="en-US" sz="2400">
                <a:latin typeface="Franklin Gothic Medium" pitchFamily="34" charset="0"/>
              </a:rPr>
              <a:t>The Four-Step Training Process</a:t>
            </a:r>
          </a:p>
        </p:txBody>
      </p:sp>
      <p:sp>
        <p:nvSpPr>
          <p:cNvPr id="2724883" name="Rectangle 19"/>
          <p:cNvSpPr>
            <a:spLocks noChangeArrowheads="1"/>
          </p:cNvSpPr>
          <p:nvPr/>
        </p:nvSpPr>
        <p:spPr bwMode="blackWhite">
          <a:xfrm>
            <a:off x="2813050" y="3117850"/>
            <a:ext cx="3697288" cy="4286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Instructional design</a:t>
            </a:r>
          </a:p>
        </p:txBody>
      </p:sp>
      <p:sp>
        <p:nvSpPr>
          <p:cNvPr id="2724884" name="Rectangle 20"/>
          <p:cNvSpPr>
            <a:spLocks noChangeArrowheads="1"/>
          </p:cNvSpPr>
          <p:nvPr/>
        </p:nvSpPr>
        <p:spPr bwMode="blackWhite">
          <a:xfrm>
            <a:off x="2813050" y="2470150"/>
            <a:ext cx="3697288" cy="38576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Needs analysis</a:t>
            </a:r>
          </a:p>
        </p:txBody>
      </p:sp>
      <p:sp>
        <p:nvSpPr>
          <p:cNvPr id="2724885" name="Rectangle 21"/>
          <p:cNvSpPr>
            <a:spLocks noChangeArrowheads="1"/>
          </p:cNvSpPr>
          <p:nvPr/>
        </p:nvSpPr>
        <p:spPr bwMode="blackWhite">
          <a:xfrm>
            <a:off x="2813050" y="3759200"/>
            <a:ext cx="3697288" cy="427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Program implementation</a:t>
            </a:r>
          </a:p>
        </p:txBody>
      </p:sp>
      <p:sp>
        <p:nvSpPr>
          <p:cNvPr id="2724886" name="Rectangle 22"/>
          <p:cNvSpPr>
            <a:spLocks noChangeArrowheads="1"/>
          </p:cNvSpPr>
          <p:nvPr/>
        </p:nvSpPr>
        <p:spPr bwMode="blackWhite">
          <a:xfrm>
            <a:off x="2808288" y="4398963"/>
            <a:ext cx="3697287" cy="427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Evaluation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2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2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2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72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882" grpId="0" animBg="1" autoUpdateAnimBg="0"/>
      <p:bldP spid="2724883" grpId="0"/>
      <p:bldP spid="2724884" grpId="0"/>
      <p:bldP spid="2724885" grpId="0"/>
      <p:bldP spid="27248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CE1C5DD9-6C5F-4577-ACD5-C8E2306B2AE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2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Training, Learning, and Motivation</a:t>
            </a:r>
          </a:p>
        </p:txBody>
      </p:sp>
      <p:sp>
        <p:nvSpPr>
          <p:cNvPr id="272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050925"/>
            <a:ext cx="8069262" cy="5211763"/>
          </a:xfrm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defRPr/>
            </a:pPr>
            <a:r>
              <a:rPr lang="en-US" sz="2800" dirty="0"/>
              <a:t>Make the Learning Meaningful</a:t>
            </a:r>
          </a:p>
          <a:p>
            <a:pPr marL="895350" lvl="1" indent="-43815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At the start of training, provide a bird’s-eye view </a:t>
            </a:r>
            <a:br>
              <a:rPr lang="en-US" sz="2400" dirty="0"/>
            </a:br>
            <a:r>
              <a:rPr lang="en-US" sz="2400" dirty="0"/>
              <a:t>of the material to be presented to facilitate learning.</a:t>
            </a:r>
          </a:p>
          <a:p>
            <a:pPr marL="895350" lvl="1" indent="-43815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Use a variety of familiar examples.</a:t>
            </a:r>
          </a:p>
          <a:p>
            <a:pPr marL="895350" lvl="1" indent="-43815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Organize the information so you can present it logically, and in meaningful units.</a:t>
            </a:r>
          </a:p>
          <a:p>
            <a:pPr marL="895350" lvl="1" indent="-43815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Use terms and concepts that are already familiar </a:t>
            </a:r>
            <a:br>
              <a:rPr lang="en-US" sz="2400" dirty="0"/>
            </a:br>
            <a:r>
              <a:rPr lang="en-US" sz="2400" dirty="0"/>
              <a:t>to trainees.</a:t>
            </a:r>
          </a:p>
          <a:p>
            <a:pPr marL="895350" lvl="1" indent="-43815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Use as many visual aids as possible.</a:t>
            </a:r>
          </a:p>
          <a:p>
            <a:pPr marL="895350" lvl="1" indent="-43815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Create a perceived training need in trainees’ minds.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A545508A-F890-4778-B870-39A41EC05D5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2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Training, Learning, and Motivation (cont’d)</a:t>
            </a:r>
          </a:p>
        </p:txBody>
      </p:sp>
      <p:sp>
        <p:nvSpPr>
          <p:cNvPr id="272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050925"/>
            <a:ext cx="7978775" cy="5211763"/>
          </a:xfrm>
        </p:spPr>
        <p:txBody>
          <a:bodyPr/>
          <a:lstStyle/>
          <a:p>
            <a:pPr marL="285750" indent="-285750" eaLnBrk="1" hangingPunct="1">
              <a:spcBef>
                <a:spcPct val="50000"/>
              </a:spcBef>
              <a:defRPr/>
            </a:pPr>
            <a:r>
              <a:rPr lang="en-US" sz="2800" dirty="0"/>
              <a:t>Make Skills Transfer Easy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Maximize the similarity between the training situation and the work situation.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Provide adequate practice.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Label or identify each feature of the machine </a:t>
            </a:r>
            <a:br>
              <a:rPr lang="en-US" sz="2400" dirty="0"/>
            </a:br>
            <a:r>
              <a:rPr lang="en-US" sz="2400" dirty="0"/>
              <a:t>and/or step in the process.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Direct the trainees’ attention to important aspects </a:t>
            </a:r>
            <a:br>
              <a:rPr lang="en-US" sz="2400" dirty="0"/>
            </a:br>
            <a:r>
              <a:rPr lang="en-US" sz="2400" dirty="0"/>
              <a:t>of the job.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Provide “heads-up,” preparatory information that lets trainees know what might happen back on </a:t>
            </a:r>
            <a:br>
              <a:rPr lang="en-US" sz="2400" dirty="0"/>
            </a:br>
            <a:r>
              <a:rPr lang="en-US" sz="2400" dirty="0"/>
              <a:t>the job.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Copyright © 2011 Pearson Education, Inc. publishing as Prentice Hall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8–</a:t>
            </a:r>
            <a:fld id="{D485ADE2-97B5-4DC0-ACB1-AAF6C3B27E5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9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Training, Learning, and Motivation (cont’d)</a:t>
            </a:r>
          </a:p>
        </p:txBody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050925"/>
            <a:ext cx="7978775" cy="5211763"/>
          </a:xfrm>
        </p:spPr>
        <p:txBody>
          <a:bodyPr/>
          <a:lstStyle/>
          <a:p>
            <a:pPr marL="285750" indent="-285750" eaLnBrk="1" hangingPunct="1">
              <a:spcBef>
                <a:spcPct val="50000"/>
              </a:spcBef>
              <a:defRPr/>
            </a:pPr>
            <a:r>
              <a:rPr lang="en-US" sz="2800" dirty="0"/>
              <a:t>Reinforce the Learning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Trainees learn best when the trainers immediately reinforce correct responses, perhaps with a quick </a:t>
            </a:r>
            <a:br>
              <a:rPr lang="en-US" sz="2400" dirty="0"/>
            </a:br>
            <a:r>
              <a:rPr lang="en-US" sz="2400" dirty="0"/>
              <a:t>“well done.”</a:t>
            </a:r>
          </a:p>
          <a:p>
            <a:pPr marL="895350" lvl="1" indent="-381000" eaLnBrk="1" hangingPunct="1">
              <a:spcBef>
                <a:spcPct val="50000"/>
              </a:spcBef>
              <a:buSzTx/>
              <a:buFont typeface="Wingdings" pitchFamily="2" charset="2"/>
              <a:buAutoNum type="arabicPeriod"/>
              <a:defRPr/>
            </a:pPr>
            <a:r>
              <a:rPr lang="en-US" sz="2400" dirty="0"/>
              <a:t>The schedule is important.  The learning curve goes down late in the day, so that “full day training is not as effective as half the day or three-fourths of the day.”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10/28/2009 9:25:11 PM&quot;&gt;&lt;Slide id=&quot;655&quot; dur=&quot;1.984375&quot;/&gt;&lt;/Timings&gt;&lt;/WMTools&gt;"/>
</p:tagLst>
</file>

<file path=ppt/theme/theme1.xml><?xml version="1.0" encoding="utf-8"?>
<a:theme xmlns:a="http://schemas.openxmlformats.org/drawingml/2006/main" name="Human Resource Management 12e">
  <a:themeElements>
    <a:clrScheme name="Human Resource Management 12e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2e">
      <a:majorFont>
        <a:latin typeface="Book Antiqua"/>
        <a:ea typeface="Arial Unicode MS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uman Resource Management 12e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2e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2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2e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9852</TotalTime>
  <Words>1877</Words>
  <Application>Microsoft Office PowerPoint</Application>
  <PresentationFormat>On-screen Show (4:3)</PresentationFormat>
  <Paragraphs>401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Tahoma</vt:lpstr>
      <vt:lpstr>Book Antiqua</vt:lpstr>
      <vt:lpstr>Arial Unicode MS</vt:lpstr>
      <vt:lpstr>Wingdings</vt:lpstr>
      <vt:lpstr>Times New Roman</vt:lpstr>
      <vt:lpstr>Franklin Gothic Medium</vt:lpstr>
      <vt:lpstr>Human Resource Management 12e</vt:lpstr>
      <vt:lpstr>Training and Development</vt:lpstr>
      <vt:lpstr>Purpose of Orientation/Onboarding</vt:lpstr>
      <vt:lpstr>The Orientation Process</vt:lpstr>
      <vt:lpstr>Slide 4</vt:lpstr>
      <vt:lpstr>The Training Process</vt:lpstr>
      <vt:lpstr>Steps in the Training Process</vt:lpstr>
      <vt:lpstr>Training, Learning, and Motivation</vt:lpstr>
      <vt:lpstr>Training, Learning, and Motivation (cont’d)</vt:lpstr>
      <vt:lpstr>Training, Learning, and Motivation (cont’d)</vt:lpstr>
      <vt:lpstr>Analyzing Training Needs</vt:lpstr>
      <vt:lpstr>Analyzing Training Needs</vt:lpstr>
      <vt:lpstr>Slide 12</vt:lpstr>
      <vt:lpstr>Slide 13</vt:lpstr>
      <vt:lpstr>Performance Analysis: Assessing Current Employees’ Training Needs</vt:lpstr>
      <vt:lpstr>Training Methods</vt:lpstr>
      <vt:lpstr>The OJT Training Method</vt:lpstr>
      <vt:lpstr>On-the-Job Training</vt:lpstr>
      <vt:lpstr>Slide 18</vt:lpstr>
      <vt:lpstr>Slide 19</vt:lpstr>
      <vt:lpstr>Delivering Effective Lectures</vt:lpstr>
      <vt:lpstr>Programmed Learning</vt:lpstr>
      <vt:lpstr>Intelligent Tutoring Systems</vt:lpstr>
      <vt:lpstr>Internet-Based Training</vt:lpstr>
      <vt:lpstr>Slide 24</vt:lpstr>
      <vt:lpstr>Lifelong Learning and  Literacy Training Techniques</vt:lpstr>
      <vt:lpstr>Creating Your Own Training Program</vt:lpstr>
      <vt:lpstr>Implementing Management Development Programs</vt:lpstr>
      <vt:lpstr>Succession Planning</vt:lpstr>
      <vt:lpstr>Management Development Techniques</vt:lpstr>
      <vt:lpstr>Other Management Training Techniques</vt:lpstr>
      <vt:lpstr>Behavior Modeling</vt:lpstr>
      <vt:lpstr>Evaluating the Training Effort</vt:lpstr>
      <vt:lpstr>Slide 33</vt:lpstr>
      <vt:lpstr>Slide 34</vt:lpstr>
    </vt:vector>
  </TitlesOfParts>
  <Manager>Melissa Gill</Manager>
  <Company>Pearson-Prentice Hall,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 12e</dc:title>
  <dc:subject>Chapter 8</dc:subject>
  <dc:creator>Charlie Cook, The University of West Alabama</dc:creator>
  <cp:lastModifiedBy>Mahnoor</cp:lastModifiedBy>
  <cp:revision>572</cp:revision>
  <dcterms:created xsi:type="dcterms:W3CDTF">2003-02-17T02:06:55Z</dcterms:created>
  <dcterms:modified xsi:type="dcterms:W3CDTF">2020-05-12T10:54:41Z</dcterms:modified>
</cp:coreProperties>
</file>